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7" r:id="rId2"/>
    <p:sldId id="259" r:id="rId3"/>
    <p:sldId id="260" r:id="rId4"/>
    <p:sldId id="261" r:id="rId5"/>
    <p:sldId id="262" r:id="rId6"/>
    <p:sldId id="263" r:id="rId7"/>
    <p:sldId id="264" r:id="rId8"/>
    <p:sldId id="265" r:id="rId9"/>
    <p:sldId id="267" r:id="rId10"/>
    <p:sldId id="268" r:id="rId11"/>
    <p:sldId id="269" r:id="rId12"/>
    <p:sldId id="270" r:id="rId13"/>
    <p:sldId id="271" r:id="rId14"/>
    <p:sldId id="272" r:id="rId15"/>
    <p:sldId id="273" r:id="rId16"/>
    <p:sldId id="276" r:id="rId17"/>
    <p:sldId id="266" r:id="rId18"/>
    <p:sldId id="277" r:id="rId19"/>
    <p:sldId id="278" r:id="rId20"/>
    <p:sldId id="279" r:id="rId21"/>
    <p:sldId id="280" r:id="rId22"/>
    <p:sldId id="282" r:id="rId23"/>
    <p:sldId id="284" r:id="rId24"/>
    <p:sldId id="285" r:id="rId25"/>
    <p:sldId id="286" r:id="rId26"/>
    <p:sldId id="287" r:id="rId27"/>
    <p:sldId id="289" r:id="rId28"/>
    <p:sldId id="290" r:id="rId29"/>
    <p:sldId id="291" r:id="rId30"/>
    <p:sldId id="292" r:id="rId31"/>
    <p:sldId id="293" r:id="rId32"/>
    <p:sldId id="294" r:id="rId33"/>
    <p:sldId id="283" r:id="rId34"/>
    <p:sldId id="296" r:id="rId35"/>
    <p:sldId id="297" r:id="rId36"/>
    <p:sldId id="298" r:id="rId37"/>
    <p:sldId id="299" r:id="rId38"/>
    <p:sldId id="300" r:id="rId39"/>
    <p:sldId id="301"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6" d="100"/>
          <a:sy n="86" d="100"/>
        </p:scale>
        <p:origin x="-68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64E48E-C866-4D06-8730-50D3FFCD98FB}" type="datetimeFigureOut">
              <a:rPr lang="en-US" smtClean="0"/>
              <a:t>1/24/2012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CD8E0E-A08E-4D23-946D-C9DF8D51C68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Trainer Note:</a:t>
            </a:r>
          </a:p>
          <a:p>
            <a:endParaRPr lang="en-US" dirty="0" smtClean="0"/>
          </a:p>
          <a:p>
            <a:r>
              <a:rPr lang="en-US" dirty="0" smtClean="0"/>
              <a:t>Add</a:t>
            </a:r>
            <a:r>
              <a:rPr lang="en-US" baseline="0" dirty="0" smtClean="0"/>
              <a:t> Activity Details </a:t>
            </a:r>
          </a:p>
          <a:p>
            <a:r>
              <a:rPr lang="en-US" baseline="0" dirty="0" smtClean="0"/>
              <a:t>Include Methodology </a:t>
            </a:r>
          </a:p>
          <a:p>
            <a:r>
              <a:rPr lang="en-US" baseline="0" dirty="0" smtClean="0"/>
              <a:t>Time Taken etc </a:t>
            </a:r>
          </a:p>
          <a:p>
            <a:endParaRPr lang="en-US" dirty="0" smtClean="0"/>
          </a:p>
          <a:p>
            <a:r>
              <a:rPr lang="en-US" dirty="0" smtClean="0"/>
              <a:t>Note:</a:t>
            </a:r>
            <a:r>
              <a:rPr lang="en-US" baseline="0" dirty="0" smtClean="0"/>
              <a:t> </a:t>
            </a:r>
            <a:r>
              <a:rPr lang="en-US" dirty="0" smtClean="0"/>
              <a:t>Glossary</a:t>
            </a:r>
            <a:r>
              <a:rPr lang="en-US" baseline="0" dirty="0" smtClean="0"/>
              <a:t> is linked to a word document</a:t>
            </a:r>
            <a:endParaRPr lang="en-US" dirty="0"/>
          </a:p>
        </p:txBody>
      </p:sp>
      <p:sp>
        <p:nvSpPr>
          <p:cNvPr id="4" name="Slide Number Placeholder 3"/>
          <p:cNvSpPr>
            <a:spLocks noGrp="1"/>
          </p:cNvSpPr>
          <p:nvPr>
            <p:ph type="sldNum" sz="quarter" idx="10"/>
          </p:nvPr>
        </p:nvSpPr>
        <p:spPr/>
        <p:txBody>
          <a:bodyPr/>
          <a:lstStyle/>
          <a:p>
            <a:fld id="{28EE203D-B9C4-4B9A-A36C-AD9FB2BE41D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5D9E94FC-08FC-42A0-A485-C6DE4EDE1600}" type="slidenum">
              <a:rPr lang="en-US">
                <a:latin typeface="Arial" charset="0"/>
              </a:rPr>
              <a:pPr/>
              <a:t>15</a:t>
            </a:fld>
            <a:endParaRPr lang="en-US">
              <a:latin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r>
              <a:rPr lang="en-US" dirty="0" smtClean="0"/>
              <a:t>Choose a favorite toy or item that student will want to ask for</a:t>
            </a:r>
          </a:p>
          <a:p>
            <a:pPr eaLnBrk="1" hangingPunct="1"/>
            <a:r>
              <a:rPr lang="en-US" dirty="0" smtClean="0"/>
              <a:t>Necessary to have two “teachers” (can be a parent, sister, etc.)</a:t>
            </a:r>
          </a:p>
          <a:p>
            <a:pPr eaLnBrk="1" hangingPunct="1"/>
            <a:r>
              <a:rPr lang="en-US" dirty="0" smtClean="0"/>
              <a:t>The first teacher shows student item they really want, second assists child in taking picture and exchanging it…give item immediately</a:t>
            </a:r>
          </a:p>
          <a:p>
            <a:pPr eaLnBrk="1" hangingPunct="1"/>
            <a:r>
              <a:rPr lang="en-US" dirty="0" smtClean="0"/>
              <a:t>First adult “confirms” request with “Oh, you want an orange.”</a:t>
            </a:r>
          </a:p>
          <a:p>
            <a:pPr eaLnBrk="1" hangingPunct="1"/>
            <a:r>
              <a:rPr lang="en-US" dirty="0" smtClean="0"/>
              <a:t>The second teacher fades away until the child independently reaches for the picture and hands it to the second teacher.  </a:t>
            </a:r>
          </a:p>
          <a:p>
            <a:pPr eaLnBrk="1" hangingPunct="1"/>
            <a:r>
              <a:rPr lang="en-US" dirty="0" smtClean="0"/>
              <a:t>DON”T ask the student what they want or tell them they should want something…goal is to spontaneously initiate conversation</a:t>
            </a:r>
          </a:p>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D8036820-8C9F-4964-B7B6-64BF5C233F97}" type="slidenum">
              <a:rPr lang="en-US">
                <a:latin typeface="Arial" charset="0"/>
              </a:rPr>
              <a:pPr/>
              <a:t>21</a:t>
            </a:fld>
            <a:endParaRPr lang="en-US">
              <a:latin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r>
              <a:rPr lang="en-US" smtClean="0"/>
              <a:t>Still only offering one item</a:t>
            </a:r>
          </a:p>
          <a:p>
            <a:pPr eaLnBrk="1" hangingPunct="1"/>
            <a:r>
              <a:rPr lang="en-US" smtClean="0"/>
              <a:t>Still have two teachers to guide when moving</a:t>
            </a:r>
          </a:p>
          <a:p>
            <a:pPr eaLnBrk="1" hangingPunct="1"/>
            <a:r>
              <a:rPr lang="en-US" smtClean="0"/>
              <a:t>Have 10 successful trials before changing people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F9EBFAA1-3625-4AA7-9430-EB7E5CA6EE8F}" type="slidenum">
              <a:rPr lang="en-US">
                <a:latin typeface="Arial" charset="0"/>
              </a:rPr>
              <a:pPr/>
              <a:t>25</a:t>
            </a:fld>
            <a:endParaRPr lang="en-US">
              <a:latin typeface="Arial"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r>
              <a:rPr lang="en-US" smtClean="0"/>
              <a:t>First start with a preferred and non preferred item</a:t>
            </a:r>
          </a:p>
          <a:p>
            <a:pPr eaLnBrk="1" hangingPunct="1"/>
            <a:r>
              <a:rPr lang="en-US" smtClean="0"/>
              <a:t>May begin by asking “What do you want?” but should be QUICKLY faded</a:t>
            </a:r>
          </a:p>
          <a:p>
            <a:pPr eaLnBrk="1" hangingPunct="1"/>
            <a:r>
              <a:rPr lang="en-US" smtClean="0"/>
              <a:t>If child can’t pick between 3 or 4 only give 1 or 2 then add on.</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9F9AB2BE-536D-4A50-9862-D7FB6902A52B}" type="slidenum">
              <a:rPr lang="en-US">
                <a:latin typeface="Arial" charset="0"/>
              </a:rPr>
              <a:pPr/>
              <a:t>32</a:t>
            </a:fld>
            <a:endParaRPr lang="en-US">
              <a:latin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r>
              <a:rPr lang="en-US" smtClean="0"/>
              <a:t>May need to give hand over hand assistance at first</a:t>
            </a:r>
          </a:p>
          <a:p>
            <a:pPr eaLnBrk="1" hangingPunct="1"/>
            <a:r>
              <a:rPr lang="en-US" smtClean="0"/>
              <a:t>Students with verbal skills may begin to give structure to language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BD0A0419-A27A-4A49-855D-7B741FACC96B}" type="slidenum">
              <a:rPr lang="en-US">
                <a:latin typeface="Arial" charset="0"/>
              </a:rPr>
              <a:pPr/>
              <a:t>34</a:t>
            </a:fld>
            <a:endParaRPr lang="en-US">
              <a:latin typeface="Arial"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r>
              <a:rPr lang="en-US" smtClean="0"/>
              <a:t>Extending requests into all environments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EE203D-B9C4-4B9A-A36C-AD9FB2BE41D8}" type="slidenum">
              <a:rPr lang="en-US" smtClean="0"/>
              <a:pPr/>
              <a:t>40</a:t>
            </a:fld>
            <a:endParaRPr lang="en-US"/>
          </a:p>
        </p:txBody>
      </p:sp>
    </p:spTree>
    <p:extLst>
      <p:ext uri="{BB962C8B-B14F-4D97-AF65-F5344CB8AC3E}">
        <p14:creationId xmlns="" xmlns:p14="http://schemas.microsoft.com/office/powerpoint/2010/main" val="1130112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A4C94E-C014-43BC-A7E8-176DD390EAF3}"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A4C94E-C014-43BC-A7E8-176DD390EAF3}"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A4C94E-C014-43BC-A7E8-176DD390EAF3}"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C:\Documents and Settings\msreenivasan\My Documents\My Pictures\Three.png"/>
          <p:cNvPicPr>
            <a:picLocks noChangeAspect="1" noChangeArrowheads="1"/>
          </p:cNvPicPr>
          <p:nvPr userDrawn="1"/>
        </p:nvPicPr>
        <p:blipFill>
          <a:blip r:embed="rId2" cstate="email"/>
          <a:srcRect/>
          <a:stretch>
            <a:fillRect/>
          </a:stretch>
        </p:blipFill>
        <p:spPr bwMode="auto">
          <a:xfrm>
            <a:off x="1633850" y="914400"/>
            <a:ext cx="5715000" cy="4286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1"/>
        </a:solidFill>
        <a:effectLst/>
      </p:bgPr>
    </p:bg>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userDrawn="1"/>
        </p:nvSpPr>
        <p:spPr>
          <a:xfrm>
            <a:off x="304800" y="457200"/>
            <a:ext cx="8534400" cy="5791200"/>
          </a:xfrm>
          <a:prstGeom prst="flowChartProcess">
            <a:avLst/>
          </a:prstGeom>
          <a:solidFill>
            <a:schemeClr val="bg1"/>
          </a:solidFill>
          <a:ln w="28575">
            <a:solidFill>
              <a:schemeClr val="tx1"/>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lowchart: Alternate Process 7"/>
          <p:cNvSpPr/>
          <p:nvPr userDrawn="1"/>
        </p:nvSpPr>
        <p:spPr>
          <a:xfrm rot="5400000">
            <a:off x="4109849" y="-3652646"/>
            <a:ext cx="924301" cy="8534400"/>
          </a:xfrm>
          <a:prstGeom prst="flowChartAlternateProcess">
            <a:avLst/>
          </a:prstGeom>
          <a:ln w="28575">
            <a:solidFill>
              <a:schemeClr val="tx1"/>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dirty="0">
              <a:solidFill>
                <a:schemeClr val="dk1"/>
              </a:solidFill>
            </a:endParaRPr>
          </a:p>
        </p:txBody>
      </p:sp>
      <p:sp>
        <p:nvSpPr>
          <p:cNvPr id="9" name="Flowchart: Alternate Process 8"/>
          <p:cNvSpPr/>
          <p:nvPr userDrawn="1"/>
        </p:nvSpPr>
        <p:spPr>
          <a:xfrm rot="5400000">
            <a:off x="4297385" y="2103413"/>
            <a:ext cx="549227" cy="8534401"/>
          </a:xfrm>
          <a:prstGeom prst="flowChartAlternateProcess">
            <a:avLst/>
          </a:prstGeom>
          <a:ln w="28575">
            <a:solidFill>
              <a:schemeClr val="tx1"/>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dk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A4C94E-C014-43BC-A7E8-176DD390EAF3}"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A4C94E-C014-43BC-A7E8-176DD390EAF3}"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A4C94E-C014-43BC-A7E8-176DD390EAF3}"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A4C94E-C014-43BC-A7E8-176DD390EAF3}"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A4C94E-C014-43BC-A7E8-176DD390EAF3}"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4C94E-C014-43BC-A7E8-176DD390EAF3}"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A4C94E-C014-43BC-A7E8-176DD390EAF3}"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A4C94E-C014-43BC-A7E8-176DD390EAF3}"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2DB93-721B-404F-9B73-A1C0347D18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A4C94E-C014-43BC-A7E8-176DD390EAF3}"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2DB93-721B-404F-9B73-A1C0347D187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0" y="50292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 name="Content Placeholder 9"/>
          <p:cNvSpPr txBox="1">
            <a:spLocks/>
          </p:cNvSpPr>
          <p:nvPr/>
        </p:nvSpPr>
        <p:spPr>
          <a:xfrm>
            <a:off x="2895600" y="5029200"/>
            <a:ext cx="4648200" cy="1524000"/>
          </a:xfrm>
          <a:prstGeom prst="round2DiagRect">
            <a:avLst/>
          </a:prstGeom>
          <a:solidFill>
            <a:schemeClr val="bg1">
              <a:lumMod val="75000"/>
            </a:schemeClr>
          </a:solidFill>
          <a:ln>
            <a:no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0">
            <a:schemeClr val="accent3"/>
          </a:lnRef>
          <a:fillRef idx="3">
            <a:schemeClr val="accent3"/>
          </a:fillRef>
          <a:effectRef idx="3">
            <a:schemeClr val="accent3"/>
          </a:effectRef>
          <a:fontRef idx="none"/>
        </p:style>
        <p:txBody>
          <a:bodyPr/>
          <a:lstStyle>
            <a:lvl1pPr>
              <a:defRPr baseline="0"/>
            </a:lvl1pPr>
            <a:lvl2pPr>
              <a:buNone/>
              <a:defRPr/>
            </a:lvl2pPr>
            <a:lvl3pPr>
              <a:buNone/>
              <a:defRPr/>
            </a:lvl3pPr>
            <a:lvl4pPr>
              <a:buNone/>
              <a:defRPr/>
            </a:lvl4pPr>
            <a:lvl5pPr>
              <a:buNone/>
              <a:defRPr/>
            </a:lvl5pPr>
          </a:lstStyle>
          <a:p>
            <a:pPr marL="342900" marR="0" lvl="0" indent="-342900" algn="ctr" defTabSz="914400" rtl="0" eaLnBrk="1" fontAlgn="auto" latinLnBrk="0" hangingPunct="1">
              <a:lnSpc>
                <a:spcPct val="100000"/>
              </a:lnSpc>
              <a:spcBef>
                <a:spcPct val="20000"/>
              </a:spcBef>
              <a:spcAft>
                <a:spcPts val="0"/>
              </a:spcAft>
              <a:buClrTx/>
              <a:buSzTx/>
              <a:tabLst/>
              <a:defRPr/>
            </a:pPr>
            <a:r>
              <a:rPr lang="en-US" sz="2800" dirty="0" smtClean="0">
                <a:latin typeface="Georgia" pitchFamily="18" charset="0"/>
              </a:rPr>
              <a:t>Research Based Communication Strategies</a:t>
            </a:r>
            <a:endParaRPr kumimoji="0" lang="en-US" sz="2800" b="0" i="0" u="none" strike="noStrike" kern="1200" cap="none" spc="0" normalizeH="0" baseline="0" noProof="0" dirty="0" smtClean="0">
              <a:ln>
                <a:noFill/>
              </a:ln>
              <a:solidFill>
                <a:schemeClr val="tx1"/>
              </a:solidFill>
              <a:effectLst/>
              <a:uLnTx/>
              <a:uFillTx/>
              <a:latin typeface="Georgia" pitchFamily="18" charset="0"/>
            </a:endParaRPr>
          </a:p>
        </p:txBody>
      </p:sp>
      <p:sp>
        <p:nvSpPr>
          <p:cNvPr id="10" name="Rectangle 9"/>
          <p:cNvSpPr/>
          <p:nvPr/>
        </p:nvSpPr>
        <p:spPr>
          <a:xfrm>
            <a:off x="7543800" y="50292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Rectangle 12"/>
          <p:cNvSpPr/>
          <p:nvPr/>
        </p:nvSpPr>
        <p:spPr>
          <a:xfrm>
            <a:off x="7315200" y="44196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 name="Rectangle 13"/>
          <p:cNvSpPr/>
          <p:nvPr/>
        </p:nvSpPr>
        <p:spPr>
          <a:xfrm rot="5400000">
            <a:off x="7620000" y="38100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 name="Rectangle 10"/>
          <p:cNvSpPr/>
          <p:nvPr/>
        </p:nvSpPr>
        <p:spPr>
          <a:xfrm>
            <a:off x="2286000" y="54102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 name="Rectangle 11"/>
          <p:cNvSpPr/>
          <p:nvPr/>
        </p:nvSpPr>
        <p:spPr>
          <a:xfrm>
            <a:off x="1828800" y="5029200"/>
            <a:ext cx="609600" cy="609600"/>
          </a:xfrm>
          <a:prstGeom prst="rect">
            <a:avLst/>
          </a:prstGeom>
          <a:effectLst>
            <a:outerShdw blurRad="40000" dist="23000" dir="5400000" rotWithShape="0">
              <a:srgbClr val="000000">
                <a:alpha val="35000"/>
              </a:srgbClr>
            </a:outerShdw>
            <a:reflection blurRad="6350" stA="50000" endA="300" endPos="555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smtClean="0"/>
              <a:t>Phase 1  “How” to Communicate</a:t>
            </a:r>
          </a:p>
        </p:txBody>
      </p:sp>
      <p:sp>
        <p:nvSpPr>
          <p:cNvPr id="9219" name="Rectangle 3"/>
          <p:cNvSpPr>
            <a:spLocks noGrp="1" noChangeArrowheads="1"/>
          </p:cNvSpPr>
          <p:nvPr>
            <p:ph type="body" idx="1"/>
          </p:nvPr>
        </p:nvSpPr>
        <p:spPr/>
        <p:txBody>
          <a:bodyPr/>
          <a:lstStyle/>
          <a:p>
            <a:pPr eaLnBrk="1" hangingPunct="1"/>
            <a:r>
              <a:rPr lang="en-US" smtClean="0"/>
              <a:t>Terminal Objective: Upon seeing a highly preferred Item, the student will pick up the picture of the item, reach toward the communication partner, and release the picture into the partner’s hand</a:t>
            </a:r>
          </a:p>
          <a:p>
            <a:pPr eaLnBrk="1" hangingPunct="1"/>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Phase 1</a:t>
            </a:r>
          </a:p>
        </p:txBody>
      </p:sp>
      <p:sp>
        <p:nvSpPr>
          <p:cNvPr id="10243" name="Rectangle 3"/>
          <p:cNvSpPr>
            <a:spLocks noGrp="1" noChangeArrowheads="1"/>
          </p:cNvSpPr>
          <p:nvPr>
            <p:ph type="body" idx="1"/>
          </p:nvPr>
        </p:nvSpPr>
        <p:spPr/>
        <p:txBody>
          <a:bodyPr/>
          <a:lstStyle/>
          <a:p>
            <a:pPr eaLnBrk="1" hangingPunct="1"/>
            <a:r>
              <a:rPr lang="en-US" smtClean="0"/>
              <a:t>No verbal prompting</a:t>
            </a:r>
          </a:p>
          <a:p>
            <a:pPr eaLnBrk="1" hangingPunct="1"/>
            <a:r>
              <a:rPr lang="en-US" smtClean="0"/>
              <a:t>One picture at a time</a:t>
            </a:r>
          </a:p>
          <a:p>
            <a:pPr eaLnBrk="1" hangingPunct="1"/>
            <a:r>
              <a:rPr lang="en-US" smtClean="0"/>
              <a:t>Two trainers required to teach initiation</a:t>
            </a:r>
          </a:p>
          <a:p>
            <a:pPr eaLnBrk="1" hangingPunct="1"/>
            <a:r>
              <a:rPr lang="en-US" smtClean="0"/>
              <a:t>Allow for 30-40 request opportunities per day</a:t>
            </a:r>
          </a:p>
          <a:p>
            <a:pPr eaLnBrk="1" hangingPunct="1"/>
            <a:r>
              <a:rPr lang="en-US" smtClean="0"/>
              <a:t>Pictures can be any size as long as they match student motor skills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 y="152400"/>
            <a:ext cx="7024744" cy="1143000"/>
          </a:xfrm>
          <a:solidFill>
            <a:schemeClr val="bg1"/>
          </a:solidFill>
        </p:spPr>
        <p:txBody>
          <a:bodyPr/>
          <a:lstStyle/>
          <a:p>
            <a:pPr eaLnBrk="1" hangingPunct="1"/>
            <a:r>
              <a:rPr lang="en-US" dirty="0" smtClean="0"/>
              <a:t>Phase 1</a:t>
            </a:r>
          </a:p>
        </p:txBody>
      </p:sp>
      <p:sp>
        <p:nvSpPr>
          <p:cNvPr id="11267" name="Rectangle 3"/>
          <p:cNvSpPr>
            <a:spLocks noGrp="1" noChangeArrowheads="1"/>
          </p:cNvSpPr>
          <p:nvPr>
            <p:ph type="body" idx="1"/>
          </p:nvPr>
        </p:nvSpPr>
        <p:spPr>
          <a:xfrm>
            <a:off x="228600" y="1295400"/>
            <a:ext cx="8229600" cy="5562600"/>
          </a:xfrm>
        </p:spPr>
        <p:txBody>
          <a:bodyPr>
            <a:normAutofit/>
          </a:bodyPr>
          <a:lstStyle/>
          <a:p>
            <a:pPr eaLnBrk="1" hangingPunct="1">
              <a:lnSpc>
                <a:spcPct val="90000"/>
              </a:lnSpc>
            </a:pPr>
            <a:r>
              <a:rPr lang="en-US" sz="2800" dirty="0" smtClean="0"/>
              <a:t>Procedure:</a:t>
            </a:r>
          </a:p>
          <a:p>
            <a:pPr lvl="1" eaLnBrk="1" hangingPunct="1">
              <a:lnSpc>
                <a:spcPct val="90000"/>
              </a:lnSpc>
            </a:pPr>
            <a:r>
              <a:rPr lang="en-US" sz="2000" dirty="0" smtClean="0"/>
              <a:t>Communicative partner sits facing student</a:t>
            </a:r>
          </a:p>
          <a:p>
            <a:pPr lvl="1" eaLnBrk="1" hangingPunct="1">
              <a:lnSpc>
                <a:spcPct val="90000"/>
              </a:lnSpc>
            </a:pPr>
            <a:r>
              <a:rPr lang="en-US" sz="2000" dirty="0" smtClean="0"/>
              <a:t>Picture is placed between student and trainer</a:t>
            </a:r>
          </a:p>
          <a:p>
            <a:pPr lvl="1" eaLnBrk="1" hangingPunct="1">
              <a:lnSpc>
                <a:spcPct val="90000"/>
              </a:lnSpc>
            </a:pPr>
            <a:r>
              <a:rPr lang="en-US" sz="2000" dirty="0" smtClean="0"/>
              <a:t>“First one is free!”</a:t>
            </a:r>
          </a:p>
          <a:p>
            <a:pPr lvl="1" eaLnBrk="1" hangingPunct="1">
              <a:lnSpc>
                <a:spcPct val="90000"/>
              </a:lnSpc>
            </a:pPr>
            <a:r>
              <a:rPr lang="en-US" sz="2000" dirty="0" smtClean="0"/>
              <a:t>Student is enticed by desired item</a:t>
            </a:r>
          </a:p>
          <a:p>
            <a:pPr lvl="1" eaLnBrk="1" hangingPunct="1">
              <a:lnSpc>
                <a:spcPct val="90000"/>
              </a:lnSpc>
            </a:pPr>
            <a:r>
              <a:rPr lang="en-US" sz="2000" dirty="0" smtClean="0"/>
              <a:t>Student reaches for desired item</a:t>
            </a:r>
          </a:p>
          <a:p>
            <a:pPr lvl="1" eaLnBrk="1" hangingPunct="1">
              <a:lnSpc>
                <a:spcPct val="90000"/>
              </a:lnSpc>
            </a:pPr>
            <a:r>
              <a:rPr lang="en-US" sz="2000" dirty="0" smtClean="0"/>
              <a:t>Hand-over-hand to assist student in giving the picture to the trainer’s open hand</a:t>
            </a:r>
          </a:p>
          <a:p>
            <a:pPr lvl="1" eaLnBrk="1" hangingPunct="1">
              <a:lnSpc>
                <a:spcPct val="90000"/>
              </a:lnSpc>
            </a:pPr>
            <a:r>
              <a:rPr lang="en-US" sz="2000" dirty="0" smtClean="0"/>
              <a:t>Trainer says “I want….”</a:t>
            </a:r>
          </a:p>
          <a:p>
            <a:pPr lvl="1" eaLnBrk="1" hangingPunct="1">
              <a:lnSpc>
                <a:spcPct val="90000"/>
              </a:lnSpc>
            </a:pPr>
            <a:r>
              <a:rPr lang="en-US" sz="2000" dirty="0" smtClean="0"/>
              <a:t>Trainer gives desired object within ½ second</a:t>
            </a:r>
          </a:p>
          <a:p>
            <a:pPr lvl="1" eaLnBrk="1" hangingPunct="1">
              <a:lnSpc>
                <a:spcPct val="90000"/>
              </a:lnSpc>
            </a:pPr>
            <a:r>
              <a:rPr lang="en-US" sz="2000" dirty="0" smtClean="0"/>
              <a:t>Trainer puts the picture back in place</a:t>
            </a:r>
          </a:p>
          <a:p>
            <a:pPr lvl="1" eaLnBrk="1" hangingPunct="1">
              <a:lnSpc>
                <a:spcPct val="90000"/>
              </a:lnSpc>
            </a:pPr>
            <a:r>
              <a:rPr lang="en-US" sz="2000" dirty="0" smtClean="0"/>
              <a:t>If objects is a toy, trainer takes back the object to initiate another cycle of requesting</a:t>
            </a:r>
          </a:p>
          <a:p>
            <a:pPr lvl="1" eaLnBrk="1" hangingPunct="1">
              <a:lnSpc>
                <a:spcPct val="90000"/>
              </a:lnSpc>
            </a:pPr>
            <a:r>
              <a:rPr lang="en-US" sz="2000" dirty="0" smtClean="0">
                <a:latin typeface="Comic Sans MS" pitchFamily="66" charset="0"/>
                <a:cs typeface="Times New Roman" charset="0"/>
              </a:rPr>
              <a:t>Pointing to pictures is discouraged as pointing does not require interaction with a person</a:t>
            </a:r>
            <a:r>
              <a:rPr lang="en-US" sz="2400" dirty="0" smtClean="0">
                <a:latin typeface="Comic Sans MS" pitchFamily="66" charset="0"/>
                <a:cs typeface="Times New Roman" charset="0"/>
              </a:rPr>
              <a:t>.</a:t>
            </a:r>
            <a:endParaRPr 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Phase 1</a:t>
            </a:r>
          </a:p>
        </p:txBody>
      </p:sp>
      <p:sp>
        <p:nvSpPr>
          <p:cNvPr id="12291" name="Rectangle 3"/>
          <p:cNvSpPr>
            <a:spLocks noGrp="1" noChangeArrowheads="1"/>
          </p:cNvSpPr>
          <p:nvPr>
            <p:ph type="body" idx="1"/>
          </p:nvPr>
        </p:nvSpPr>
        <p:spPr/>
        <p:txBody>
          <a:bodyPr>
            <a:normAutofit/>
          </a:bodyPr>
          <a:lstStyle/>
          <a:p>
            <a:pPr eaLnBrk="1" hangingPunct="1"/>
            <a:r>
              <a:rPr lang="en-US" sz="3200" dirty="0" smtClean="0"/>
              <a:t>Fading</a:t>
            </a:r>
          </a:p>
          <a:p>
            <a:pPr lvl="1" eaLnBrk="1" hangingPunct="1"/>
            <a:r>
              <a:rPr lang="en-US" sz="3200" dirty="0" smtClean="0"/>
              <a:t>Fade physical assistance</a:t>
            </a:r>
          </a:p>
          <a:p>
            <a:pPr lvl="1" eaLnBrk="1" hangingPunct="1"/>
            <a:r>
              <a:rPr lang="en-US" sz="3200" dirty="0" smtClean="0"/>
              <a:t>Fade open-hand cue</a:t>
            </a:r>
          </a:p>
          <a:p>
            <a:pPr lvl="1" eaLnBrk="1" hangingPunct="1"/>
            <a:r>
              <a:rPr lang="en-US" sz="3200" dirty="0" smtClean="0"/>
              <a:t>Move to phase 2 if goal is met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81000"/>
            <a:ext cx="7024744" cy="1143000"/>
          </a:xfrm>
        </p:spPr>
        <p:txBody>
          <a:bodyPr>
            <a:normAutofit/>
          </a:bodyPr>
          <a:lstStyle/>
          <a:p>
            <a:pPr eaLnBrk="1" hangingPunct="1"/>
            <a:r>
              <a:rPr lang="en-US" dirty="0" smtClean="0"/>
              <a:t>Phase 1: Practical Application</a:t>
            </a:r>
          </a:p>
        </p:txBody>
      </p:sp>
      <p:sp>
        <p:nvSpPr>
          <p:cNvPr id="13315" name="Rectangle 3"/>
          <p:cNvSpPr>
            <a:spLocks noGrp="1" noChangeArrowheads="1"/>
          </p:cNvSpPr>
          <p:nvPr>
            <p:ph type="body" sz="half" idx="4294967295"/>
          </p:nvPr>
        </p:nvSpPr>
        <p:spPr>
          <a:xfrm>
            <a:off x="1173163" y="1981200"/>
            <a:ext cx="3810000" cy="4114800"/>
          </a:xfrm>
          <a:prstGeom prst="rect">
            <a:avLst/>
          </a:prstGeom>
        </p:spPr>
        <p:txBody>
          <a:bodyPr/>
          <a:lstStyle/>
          <a:p>
            <a:pPr algn="ctr" eaLnBrk="1" hangingPunct="1">
              <a:buFont typeface="Wingdings" pitchFamily="2" charset="2"/>
              <a:buNone/>
            </a:pPr>
            <a:r>
              <a:rPr lang="en-US" sz="2000" dirty="0" smtClean="0"/>
              <a:t>Communicative Partner’s Responsibilities</a:t>
            </a:r>
          </a:p>
          <a:p>
            <a:pPr eaLnBrk="1" hangingPunct="1">
              <a:buFont typeface="Wingdings" pitchFamily="2" charset="2"/>
              <a:buNone/>
            </a:pPr>
            <a:endParaRPr lang="en-US" sz="2000" dirty="0" smtClean="0"/>
          </a:p>
          <a:p>
            <a:pPr eaLnBrk="1" hangingPunct="1"/>
            <a:r>
              <a:rPr lang="en-US" sz="2000" dirty="0" smtClean="0"/>
              <a:t>Entice the student</a:t>
            </a:r>
          </a:p>
          <a:p>
            <a:pPr eaLnBrk="1" hangingPunct="1"/>
            <a:r>
              <a:rPr lang="en-US" sz="2000" dirty="0" smtClean="0"/>
              <a:t>Reinforce the student’s Exchange (with the item)</a:t>
            </a:r>
          </a:p>
          <a:p>
            <a:pPr eaLnBrk="1" hangingPunct="1"/>
            <a:r>
              <a:rPr lang="en-US" sz="2000" dirty="0" smtClean="0"/>
              <a:t>Time the open hand appropriately</a:t>
            </a:r>
          </a:p>
        </p:txBody>
      </p:sp>
      <p:sp>
        <p:nvSpPr>
          <p:cNvPr id="13316" name="Rectangle 4"/>
          <p:cNvSpPr>
            <a:spLocks noGrp="1" noChangeArrowheads="1"/>
          </p:cNvSpPr>
          <p:nvPr>
            <p:ph type="body" sz="half" idx="4294967295"/>
          </p:nvPr>
        </p:nvSpPr>
        <p:spPr>
          <a:xfrm>
            <a:off x="5135563" y="1981200"/>
            <a:ext cx="3810000" cy="4114800"/>
          </a:xfrm>
          <a:prstGeom prst="rect">
            <a:avLst/>
          </a:prstGeom>
        </p:spPr>
        <p:txBody>
          <a:bodyPr/>
          <a:lstStyle/>
          <a:p>
            <a:pPr algn="ctr" eaLnBrk="1" hangingPunct="1">
              <a:buFont typeface="Wingdings" pitchFamily="2" charset="2"/>
              <a:buNone/>
            </a:pPr>
            <a:r>
              <a:rPr lang="en-US" sz="2000" dirty="0" smtClean="0"/>
              <a:t>Physical Prompter’s Responsibilities</a:t>
            </a:r>
          </a:p>
          <a:p>
            <a:pPr eaLnBrk="1" hangingPunct="1">
              <a:buFont typeface="Wingdings" pitchFamily="2" charset="2"/>
              <a:buNone/>
            </a:pPr>
            <a:endParaRPr lang="en-US" sz="2000" dirty="0" smtClean="0"/>
          </a:p>
          <a:p>
            <a:pPr eaLnBrk="1" hangingPunct="1"/>
            <a:r>
              <a:rPr lang="en-US" sz="2000" dirty="0" smtClean="0"/>
              <a:t>Wait for the student’s initiation</a:t>
            </a:r>
          </a:p>
          <a:p>
            <a:pPr eaLnBrk="1" hangingPunct="1"/>
            <a:r>
              <a:rPr lang="en-US" sz="2000" dirty="0" smtClean="0"/>
              <a:t>Physically prompt the student to exchange the picture</a:t>
            </a:r>
          </a:p>
          <a:p>
            <a:pPr eaLnBrk="1" hangingPunct="1"/>
            <a:r>
              <a:rPr lang="en-US" sz="2000" dirty="0" smtClean="0"/>
              <a:t>Systematically fade prompts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33400" y="457200"/>
            <a:ext cx="7024744" cy="1143000"/>
          </a:xfrm>
        </p:spPr>
        <p:txBody>
          <a:bodyPr/>
          <a:lstStyle/>
          <a:p>
            <a:pPr eaLnBrk="1" hangingPunct="1">
              <a:defRPr/>
            </a:pPr>
            <a:r>
              <a:rPr lang="en-US" b="1" dirty="0" smtClean="0"/>
              <a:t>Phase 1 of 6</a:t>
            </a:r>
          </a:p>
        </p:txBody>
      </p:sp>
      <p:sp>
        <p:nvSpPr>
          <p:cNvPr id="53251" name="Rectangle 3"/>
          <p:cNvSpPr>
            <a:spLocks noGrp="1" noChangeArrowheads="1"/>
          </p:cNvSpPr>
          <p:nvPr>
            <p:ph idx="1"/>
          </p:nvPr>
        </p:nvSpPr>
        <p:spPr>
          <a:xfrm>
            <a:off x="762000" y="1905000"/>
            <a:ext cx="7696200" cy="3508977"/>
          </a:xfrm>
        </p:spPr>
        <p:txBody>
          <a:bodyPr/>
          <a:lstStyle/>
          <a:p>
            <a:pPr eaLnBrk="1" hangingPunct="1">
              <a:defRPr/>
            </a:pPr>
            <a:r>
              <a:rPr lang="en-US" dirty="0" smtClean="0"/>
              <a:t>Spontaneously Requesting Items or Activities</a:t>
            </a:r>
          </a:p>
          <a:p>
            <a:pPr eaLnBrk="1" hangingPunct="1">
              <a:buFontTx/>
              <a:buNone/>
              <a:defRPr/>
            </a:pPr>
            <a:endParaRPr lang="en-US" dirty="0" smtClean="0"/>
          </a:p>
        </p:txBody>
      </p:sp>
      <p:pic>
        <p:nvPicPr>
          <p:cNvPr id="8196" name="Picture 5" descr="exchange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43200" y="4038600"/>
            <a:ext cx="3581400" cy="190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smtClean="0"/>
              <a:t>Phase 2 Distance and Persistence</a:t>
            </a:r>
          </a:p>
        </p:txBody>
      </p:sp>
      <p:sp>
        <p:nvSpPr>
          <p:cNvPr id="14339" name="Rectangle 3"/>
          <p:cNvSpPr>
            <a:spLocks noGrp="1" noChangeArrowheads="1"/>
          </p:cNvSpPr>
          <p:nvPr>
            <p:ph type="body" idx="1"/>
          </p:nvPr>
        </p:nvSpPr>
        <p:spPr/>
        <p:txBody>
          <a:bodyPr/>
          <a:lstStyle/>
          <a:p>
            <a:pPr eaLnBrk="1" hangingPunct="1"/>
            <a:r>
              <a:rPr lang="en-US" smtClean="0"/>
              <a:t>Terminal Objective: The student goes to his/her communication board/book, pulls the picture off, go to the communication partner, and release the picture into the partner’s hand.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763000" cy="6553200"/>
          </a:xfrm>
          <a:solidFill>
            <a:schemeClr val="bg1"/>
          </a:solidFill>
        </p:spPr>
        <p:txBody>
          <a:bodyPr>
            <a:normAutofit/>
          </a:bodyPr>
          <a:lstStyle/>
          <a:p>
            <a:pPr marL="68580" indent="0" fontAlgn="base">
              <a:buNone/>
            </a:pPr>
            <a:r>
              <a:rPr lang="en-US" sz="3200" dirty="0" smtClean="0"/>
              <a:t>If </a:t>
            </a:r>
            <a:r>
              <a:rPr lang="en-US" sz="3200" dirty="0"/>
              <a:t>object exchange is to be used, collect the items the child will use as the representative sample. The following suggestions may assist in gathering these items:</a:t>
            </a:r>
          </a:p>
          <a:p>
            <a:pPr fontAlgn="base"/>
            <a:r>
              <a:rPr lang="en-US" sz="3200" dirty="0"/>
              <a:t>1. A plastic cup to request a drink.</a:t>
            </a:r>
          </a:p>
          <a:p>
            <a:pPr fontAlgn="base"/>
            <a:r>
              <a:rPr lang="en-US" sz="3200" dirty="0"/>
              <a:t>2. A few pieces of the child's favorite snack taped to a piece of cardboard.</a:t>
            </a:r>
          </a:p>
          <a:p>
            <a:pPr fontAlgn="base"/>
            <a:r>
              <a:rPr lang="en-US" sz="3200" dirty="0"/>
              <a:t>3. A few pieces of the favorite food inside a clear cassette case taped shut.</a:t>
            </a:r>
          </a:p>
          <a:p>
            <a:pPr fontAlgn="base"/>
            <a:r>
              <a:rPr lang="en-US" sz="3200" dirty="0"/>
              <a:t>4. A sample of the favorite item inside a clear video case box.</a:t>
            </a:r>
          </a:p>
        </p:txBody>
      </p:sp>
    </p:spTree>
    <p:extLst>
      <p:ext uri="{BB962C8B-B14F-4D97-AF65-F5344CB8AC3E}">
        <p14:creationId xmlns="" xmlns:p14="http://schemas.microsoft.com/office/powerpoint/2010/main" val="20471319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457200"/>
            <a:ext cx="7024744" cy="1143000"/>
          </a:xfrm>
        </p:spPr>
        <p:txBody>
          <a:bodyPr>
            <a:normAutofit/>
          </a:bodyPr>
          <a:lstStyle/>
          <a:p>
            <a:pPr eaLnBrk="1" hangingPunct="1"/>
            <a:r>
              <a:rPr lang="en-US" dirty="0" smtClean="0"/>
              <a:t>Phase 2: Introducing Variables</a:t>
            </a:r>
          </a:p>
        </p:txBody>
      </p:sp>
      <p:sp>
        <p:nvSpPr>
          <p:cNvPr id="15363" name="Rectangle 3"/>
          <p:cNvSpPr>
            <a:spLocks noGrp="1" noChangeArrowheads="1"/>
          </p:cNvSpPr>
          <p:nvPr>
            <p:ph type="body" sz="half" idx="4294967295"/>
          </p:nvPr>
        </p:nvSpPr>
        <p:spPr>
          <a:xfrm>
            <a:off x="1173163" y="1981200"/>
            <a:ext cx="3810000" cy="4114800"/>
          </a:xfrm>
          <a:prstGeom prst="rect">
            <a:avLst/>
          </a:prstGeom>
        </p:spPr>
        <p:txBody>
          <a:bodyPr/>
          <a:lstStyle/>
          <a:p>
            <a:pPr algn="ctr" eaLnBrk="1" hangingPunct="1">
              <a:lnSpc>
                <a:spcPct val="90000"/>
              </a:lnSpc>
              <a:buFont typeface="Wingdings" pitchFamily="2" charset="2"/>
              <a:buNone/>
            </a:pPr>
            <a:r>
              <a:rPr lang="en-US" sz="2000" smtClean="0"/>
              <a:t>Listener factors</a:t>
            </a:r>
          </a:p>
          <a:p>
            <a:pPr eaLnBrk="1" hangingPunct="1">
              <a:lnSpc>
                <a:spcPct val="90000"/>
              </a:lnSpc>
            </a:pPr>
            <a:r>
              <a:rPr lang="en-US" sz="2000" smtClean="0"/>
              <a:t>Distance to communicative partner</a:t>
            </a:r>
          </a:p>
          <a:p>
            <a:pPr eaLnBrk="1" hangingPunct="1">
              <a:lnSpc>
                <a:spcPct val="90000"/>
              </a:lnSpc>
            </a:pPr>
            <a:r>
              <a:rPr lang="en-US" sz="2000" smtClean="0"/>
              <a:t>Variety of communicative partners</a:t>
            </a:r>
          </a:p>
          <a:p>
            <a:pPr eaLnBrk="1" hangingPunct="1">
              <a:lnSpc>
                <a:spcPct val="90000"/>
              </a:lnSpc>
            </a:pPr>
            <a:r>
              <a:rPr lang="en-US" sz="2000" smtClean="0"/>
              <a:t>Expectant look</a:t>
            </a:r>
          </a:p>
          <a:p>
            <a:pPr eaLnBrk="1" hangingPunct="1">
              <a:lnSpc>
                <a:spcPct val="90000"/>
              </a:lnSpc>
            </a:pPr>
            <a:r>
              <a:rPr lang="en-US" sz="2000" smtClean="0"/>
              <a:t>Enticement style</a:t>
            </a:r>
          </a:p>
          <a:p>
            <a:pPr eaLnBrk="1" hangingPunct="1">
              <a:lnSpc>
                <a:spcPct val="90000"/>
              </a:lnSpc>
            </a:pPr>
            <a:r>
              <a:rPr lang="en-US" sz="2000" smtClean="0"/>
              <a:t>Eye contact</a:t>
            </a:r>
          </a:p>
          <a:p>
            <a:pPr eaLnBrk="1" hangingPunct="1">
              <a:lnSpc>
                <a:spcPct val="90000"/>
              </a:lnSpc>
            </a:pPr>
            <a:r>
              <a:rPr lang="en-US" sz="2000" smtClean="0"/>
              <a:t>Body orientation</a:t>
            </a:r>
          </a:p>
          <a:p>
            <a:pPr eaLnBrk="1" hangingPunct="1">
              <a:lnSpc>
                <a:spcPct val="90000"/>
              </a:lnSpc>
            </a:pPr>
            <a:r>
              <a:rPr lang="en-US" sz="2000" smtClean="0"/>
              <a:t>Taking picture from room to room to find communication partner</a:t>
            </a:r>
          </a:p>
        </p:txBody>
      </p:sp>
      <p:sp>
        <p:nvSpPr>
          <p:cNvPr id="15364" name="Rectangle 4"/>
          <p:cNvSpPr>
            <a:spLocks noGrp="1" noChangeArrowheads="1"/>
          </p:cNvSpPr>
          <p:nvPr>
            <p:ph type="body" sz="half" idx="4294967295"/>
          </p:nvPr>
        </p:nvSpPr>
        <p:spPr>
          <a:xfrm>
            <a:off x="5135563" y="1981200"/>
            <a:ext cx="3810000" cy="4114800"/>
          </a:xfrm>
          <a:prstGeom prst="rect">
            <a:avLst/>
          </a:prstGeom>
        </p:spPr>
        <p:txBody>
          <a:bodyPr/>
          <a:lstStyle/>
          <a:p>
            <a:pPr algn="ctr" eaLnBrk="1" hangingPunct="1">
              <a:buFont typeface="Wingdings" pitchFamily="2" charset="2"/>
              <a:buNone/>
            </a:pPr>
            <a:r>
              <a:rPr lang="en-US" sz="2400" smtClean="0"/>
              <a:t>Environmental Factors</a:t>
            </a:r>
          </a:p>
          <a:p>
            <a:pPr eaLnBrk="1" hangingPunct="1"/>
            <a:r>
              <a:rPr lang="en-US" sz="2400" smtClean="0"/>
              <a:t>Distance to book</a:t>
            </a:r>
          </a:p>
          <a:p>
            <a:pPr eaLnBrk="1" hangingPunct="1"/>
            <a:r>
              <a:rPr lang="en-US" sz="2400" smtClean="0"/>
              <a:t>Variety of rooms</a:t>
            </a:r>
          </a:p>
          <a:p>
            <a:pPr eaLnBrk="1" hangingPunct="1"/>
            <a:r>
              <a:rPr lang="en-US" sz="2400" smtClean="0"/>
              <a:t>Variety of reinforcers</a:t>
            </a:r>
          </a:p>
          <a:p>
            <a:pPr eaLnBrk="1" hangingPunct="1"/>
            <a:r>
              <a:rPr lang="en-US" sz="2400" smtClean="0"/>
              <a:t>Variety of activities (lessons)</a:t>
            </a:r>
          </a:p>
          <a:p>
            <a:pPr eaLnBrk="1" hangingPunct="1"/>
            <a:r>
              <a:rPr lang="en-US" sz="2400" smtClean="0"/>
              <a:t>Sitting vs. standing vs. “on the move”</a:t>
            </a:r>
          </a:p>
          <a:p>
            <a:pPr eaLnBrk="1" hangingPunct="1"/>
            <a:r>
              <a:rPr lang="en-US" sz="2400" smtClean="0"/>
              <a:t>Furniture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Phase 2</a:t>
            </a:r>
          </a:p>
        </p:txBody>
      </p:sp>
      <p:sp>
        <p:nvSpPr>
          <p:cNvPr id="16387" name="Rectangle 3"/>
          <p:cNvSpPr>
            <a:spLocks noGrp="1" noChangeArrowheads="1"/>
          </p:cNvSpPr>
          <p:nvPr>
            <p:ph type="body" idx="1"/>
          </p:nvPr>
        </p:nvSpPr>
        <p:spPr/>
        <p:txBody>
          <a:bodyPr>
            <a:normAutofit/>
          </a:bodyPr>
          <a:lstStyle/>
          <a:p>
            <a:pPr eaLnBrk="1" hangingPunct="1"/>
            <a:r>
              <a:rPr lang="en-US" sz="2800" smtClean="0"/>
              <a:t>This stage may last a long time.</a:t>
            </a:r>
          </a:p>
          <a:p>
            <a:pPr eaLnBrk="1" hangingPunct="1"/>
            <a:r>
              <a:rPr lang="en-US" sz="2800" smtClean="0"/>
              <a:t>No verbal prompting</a:t>
            </a:r>
          </a:p>
          <a:p>
            <a:pPr eaLnBrk="1" hangingPunct="1"/>
            <a:r>
              <a:rPr lang="en-US" sz="2800" smtClean="0"/>
              <a:t>Use a variety of communication partners</a:t>
            </a:r>
          </a:p>
          <a:p>
            <a:pPr eaLnBrk="1" hangingPunct="1"/>
            <a:r>
              <a:rPr lang="en-US" sz="2800" smtClean="0"/>
              <a:t>Get the student to travel.</a:t>
            </a:r>
          </a:p>
          <a:p>
            <a:pPr eaLnBrk="1" hangingPunct="1"/>
            <a:r>
              <a:rPr lang="en-US" sz="2800" smtClean="0"/>
              <a:t>Allow for spontaneous requesting throughout the day</a:t>
            </a:r>
          </a:p>
          <a:p>
            <a:pPr eaLnBrk="1" hangingPunct="1"/>
            <a:r>
              <a:rPr lang="en-US" sz="2800" smtClean="0"/>
              <a:t>Use a communication book to attach the picture to.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600200" y="304800"/>
            <a:ext cx="5715000" cy="762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latin typeface="Georgia" pitchFamily="18" charset="0"/>
              </a:rPr>
              <a:t>Picture Exchange System</a:t>
            </a:r>
            <a:endParaRPr lang="en-US" sz="3600" dirty="0">
              <a:latin typeface="Georgia" pitchFamily="18" charset="0"/>
            </a:endParaRPr>
          </a:p>
        </p:txBody>
      </p:sp>
      <p:sp>
        <p:nvSpPr>
          <p:cNvPr id="2" name="Rectangle 1"/>
          <p:cNvSpPr/>
          <p:nvPr/>
        </p:nvSpPr>
        <p:spPr>
          <a:xfrm>
            <a:off x="381000" y="1295400"/>
            <a:ext cx="8458200" cy="4031873"/>
          </a:xfrm>
          <a:prstGeom prst="rect">
            <a:avLst/>
          </a:prstGeom>
        </p:spPr>
        <p:txBody>
          <a:bodyPr wrap="square">
            <a:spAutoFit/>
          </a:bodyPr>
          <a:lstStyle/>
          <a:p>
            <a:pPr>
              <a:defRPr/>
            </a:pPr>
            <a:r>
              <a:rPr lang="en-US" sz="3200" dirty="0"/>
              <a:t>A functional Communication System</a:t>
            </a:r>
          </a:p>
          <a:p>
            <a:pPr marL="1028700" lvl="1" indent="-571500">
              <a:buFont typeface="Arial" pitchFamily="34" charset="0"/>
              <a:buChar char="•"/>
              <a:defRPr/>
            </a:pPr>
            <a:r>
              <a:rPr lang="en-US" sz="3200" dirty="0"/>
              <a:t>A way for students without verbal or limited verbal skills to </a:t>
            </a:r>
            <a:r>
              <a:rPr lang="en-US" sz="3200" dirty="0" smtClean="0"/>
              <a:t>communicate</a:t>
            </a:r>
          </a:p>
          <a:p>
            <a:pPr marL="1028700" lvl="1" indent="-571500">
              <a:buFont typeface="Arial" pitchFamily="34" charset="0"/>
              <a:buChar char="•"/>
              <a:defRPr/>
            </a:pPr>
            <a:r>
              <a:rPr lang="en-US" sz="3200" dirty="0" smtClean="0"/>
              <a:t>Developed </a:t>
            </a:r>
            <a:r>
              <a:rPr lang="en-US" sz="3200" dirty="0"/>
              <a:t>to help people with Autism and other developmental </a:t>
            </a:r>
            <a:r>
              <a:rPr lang="en-US" sz="3200" dirty="0" smtClean="0"/>
              <a:t>disabilities</a:t>
            </a:r>
          </a:p>
          <a:p>
            <a:pPr marL="1028700" lvl="1" indent="-571500">
              <a:buFont typeface="Arial" pitchFamily="34" charset="0"/>
              <a:buChar char="•"/>
              <a:defRPr/>
            </a:pPr>
            <a:r>
              <a:rPr lang="en-US" sz="3200" dirty="0" smtClean="0"/>
              <a:t>Can </a:t>
            </a:r>
            <a:r>
              <a:rPr lang="en-US" sz="3200" dirty="0"/>
              <a:t>be used in conjunction with a voice output system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0" y="31865"/>
            <a:ext cx="7024744" cy="1143000"/>
          </a:xfrm>
          <a:solidFill>
            <a:schemeClr val="bg1"/>
          </a:solidFill>
        </p:spPr>
        <p:txBody>
          <a:bodyPr>
            <a:normAutofit/>
          </a:bodyPr>
          <a:lstStyle/>
          <a:p>
            <a:pPr eaLnBrk="1" hangingPunct="1"/>
            <a:r>
              <a:rPr lang="en-US" dirty="0" smtClean="0"/>
              <a:t>Phase 2: Practical Application</a:t>
            </a:r>
          </a:p>
        </p:txBody>
      </p:sp>
      <p:sp>
        <p:nvSpPr>
          <p:cNvPr id="17411" name="Rectangle 1027"/>
          <p:cNvSpPr>
            <a:spLocks noGrp="1" noChangeArrowheads="1"/>
          </p:cNvSpPr>
          <p:nvPr>
            <p:ph type="body" sz="half" idx="4294967295"/>
          </p:nvPr>
        </p:nvSpPr>
        <p:spPr>
          <a:xfrm>
            <a:off x="152400" y="1143000"/>
            <a:ext cx="4419600" cy="5715000"/>
          </a:xfrm>
          <a:prstGeom prst="rect">
            <a:avLst/>
          </a:prstGeom>
          <a:solidFill>
            <a:schemeClr val="bg1"/>
          </a:solidFill>
        </p:spPr>
        <p:txBody>
          <a:bodyPr/>
          <a:lstStyle/>
          <a:p>
            <a:pPr algn="ctr" eaLnBrk="1" hangingPunct="1">
              <a:lnSpc>
                <a:spcPct val="90000"/>
              </a:lnSpc>
              <a:buFont typeface="Wingdings" pitchFamily="2" charset="2"/>
              <a:buNone/>
            </a:pPr>
            <a:r>
              <a:rPr lang="en-US" sz="2000" dirty="0" smtClean="0"/>
              <a:t>Communicative Partner’s Responsibilities</a:t>
            </a:r>
          </a:p>
          <a:p>
            <a:pPr eaLnBrk="1" hangingPunct="1">
              <a:lnSpc>
                <a:spcPct val="90000"/>
              </a:lnSpc>
            </a:pPr>
            <a:r>
              <a:rPr lang="en-US" sz="2000" dirty="0" smtClean="0"/>
              <a:t>Plans for student to have a communication book</a:t>
            </a:r>
          </a:p>
          <a:p>
            <a:pPr eaLnBrk="1" hangingPunct="1">
              <a:lnSpc>
                <a:spcPct val="90000"/>
              </a:lnSpc>
            </a:pPr>
            <a:r>
              <a:rPr lang="en-US" sz="2000" dirty="0" smtClean="0"/>
              <a:t>Arranges and positions trainers and environment</a:t>
            </a:r>
          </a:p>
          <a:p>
            <a:pPr eaLnBrk="1" hangingPunct="1">
              <a:lnSpc>
                <a:spcPct val="90000"/>
              </a:lnSpc>
            </a:pPr>
            <a:r>
              <a:rPr lang="en-US" sz="2000" dirty="0" smtClean="0"/>
              <a:t>Entices appropriately</a:t>
            </a:r>
          </a:p>
          <a:p>
            <a:pPr eaLnBrk="1" hangingPunct="1">
              <a:lnSpc>
                <a:spcPct val="90000"/>
              </a:lnSpc>
            </a:pPr>
            <a:r>
              <a:rPr lang="en-US" sz="2000" dirty="0" smtClean="0"/>
              <a:t>Gradually increases distance between student and communication book</a:t>
            </a:r>
          </a:p>
          <a:p>
            <a:pPr eaLnBrk="1" hangingPunct="1">
              <a:lnSpc>
                <a:spcPct val="90000"/>
              </a:lnSpc>
            </a:pPr>
            <a:r>
              <a:rPr lang="en-US" sz="2000" dirty="0" smtClean="0"/>
              <a:t>Teaches student to cross room to reach communication book</a:t>
            </a:r>
          </a:p>
          <a:p>
            <a:pPr eaLnBrk="1" hangingPunct="1">
              <a:lnSpc>
                <a:spcPct val="90000"/>
              </a:lnSpc>
            </a:pPr>
            <a:r>
              <a:rPr lang="en-US" sz="2000" dirty="0" smtClean="0"/>
              <a:t>Reinforces appropriately</a:t>
            </a:r>
          </a:p>
          <a:p>
            <a:pPr eaLnBrk="1" hangingPunct="1">
              <a:lnSpc>
                <a:spcPct val="90000"/>
              </a:lnSpc>
            </a:pPr>
            <a:r>
              <a:rPr lang="en-US" sz="2000" dirty="0" smtClean="0"/>
              <a:t>Turns away from student without body cues</a:t>
            </a:r>
          </a:p>
          <a:p>
            <a:pPr eaLnBrk="1" hangingPunct="1">
              <a:lnSpc>
                <a:spcPct val="90000"/>
              </a:lnSpc>
            </a:pPr>
            <a:r>
              <a:rPr lang="en-US" sz="2000" dirty="0" smtClean="0"/>
              <a:t>Teaches student to travel room to room</a:t>
            </a:r>
          </a:p>
          <a:p>
            <a:pPr eaLnBrk="1" hangingPunct="1">
              <a:lnSpc>
                <a:spcPct val="90000"/>
              </a:lnSpc>
            </a:pPr>
            <a:r>
              <a:rPr lang="en-US" sz="2000" dirty="0" smtClean="0"/>
              <a:t>Does not insist on speech</a:t>
            </a:r>
          </a:p>
        </p:txBody>
      </p:sp>
      <p:sp>
        <p:nvSpPr>
          <p:cNvPr id="17412" name="Rectangle 1028"/>
          <p:cNvSpPr>
            <a:spLocks noGrp="1" noChangeArrowheads="1"/>
          </p:cNvSpPr>
          <p:nvPr>
            <p:ph type="body" sz="half" idx="4294967295"/>
          </p:nvPr>
        </p:nvSpPr>
        <p:spPr>
          <a:xfrm>
            <a:off x="5029200" y="1143000"/>
            <a:ext cx="3810000" cy="5105400"/>
          </a:xfrm>
          <a:prstGeom prst="rect">
            <a:avLst/>
          </a:prstGeom>
        </p:spPr>
        <p:txBody>
          <a:bodyPr/>
          <a:lstStyle/>
          <a:p>
            <a:pPr algn="ctr" eaLnBrk="1" hangingPunct="1">
              <a:lnSpc>
                <a:spcPct val="90000"/>
              </a:lnSpc>
              <a:buFont typeface="Wingdings" pitchFamily="2" charset="2"/>
              <a:buNone/>
            </a:pPr>
            <a:r>
              <a:rPr lang="en-US" sz="2000" dirty="0" smtClean="0"/>
              <a:t>Physical Prompter’s Responsibilities</a:t>
            </a:r>
          </a:p>
          <a:p>
            <a:pPr eaLnBrk="1" hangingPunct="1">
              <a:lnSpc>
                <a:spcPct val="90000"/>
              </a:lnSpc>
            </a:pPr>
            <a:r>
              <a:rPr lang="en-US" sz="2000" dirty="0" smtClean="0"/>
              <a:t>Waits for initiation</a:t>
            </a:r>
          </a:p>
          <a:p>
            <a:pPr eaLnBrk="1" hangingPunct="1">
              <a:lnSpc>
                <a:spcPct val="90000"/>
              </a:lnSpc>
            </a:pPr>
            <a:r>
              <a:rPr lang="en-US" sz="2000" dirty="0" smtClean="0"/>
              <a:t>Prompts removal of picture from book if necessary</a:t>
            </a:r>
          </a:p>
          <a:p>
            <a:pPr eaLnBrk="1" hangingPunct="1">
              <a:lnSpc>
                <a:spcPct val="90000"/>
              </a:lnSpc>
            </a:pPr>
            <a:r>
              <a:rPr lang="en-US" sz="2000" dirty="0" smtClean="0"/>
              <a:t>Physically guides student to trainer if necessary</a:t>
            </a:r>
          </a:p>
          <a:p>
            <a:pPr eaLnBrk="1" hangingPunct="1">
              <a:lnSpc>
                <a:spcPct val="90000"/>
              </a:lnSpc>
            </a:pPr>
            <a:r>
              <a:rPr lang="en-US" sz="2000" dirty="0" smtClean="0"/>
              <a:t>Physically guides student to communication book if necessary</a:t>
            </a:r>
          </a:p>
          <a:p>
            <a:pPr eaLnBrk="1" hangingPunct="1">
              <a:lnSpc>
                <a:spcPct val="90000"/>
              </a:lnSpc>
            </a:pPr>
            <a:r>
              <a:rPr lang="en-US" sz="2000" dirty="0" smtClean="0"/>
              <a:t>Does not interact socially with the student</a:t>
            </a:r>
          </a:p>
          <a:p>
            <a:pPr eaLnBrk="1" hangingPunct="1">
              <a:lnSpc>
                <a:spcPct val="90000"/>
              </a:lnSpc>
            </a:pPr>
            <a:r>
              <a:rPr lang="en-US" sz="2000" dirty="0" smtClean="0"/>
              <a:t>Uses </a:t>
            </a:r>
            <a:r>
              <a:rPr lang="en-US" sz="2000" dirty="0" err="1" smtClean="0"/>
              <a:t>backstepping</a:t>
            </a:r>
            <a:r>
              <a:rPr lang="en-US" sz="2000" dirty="0" smtClean="0"/>
              <a:t> if necessary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381000"/>
            <a:ext cx="7024744" cy="1143000"/>
          </a:xfrm>
        </p:spPr>
        <p:txBody>
          <a:bodyPr/>
          <a:lstStyle/>
          <a:p>
            <a:pPr eaLnBrk="1" hangingPunct="1">
              <a:defRPr/>
            </a:pPr>
            <a:r>
              <a:rPr lang="en-US" b="1" dirty="0" smtClean="0"/>
              <a:t>Phase 2 of 6</a:t>
            </a:r>
          </a:p>
        </p:txBody>
      </p:sp>
      <p:sp>
        <p:nvSpPr>
          <p:cNvPr id="56323" name="Rectangle 3"/>
          <p:cNvSpPr>
            <a:spLocks noGrp="1" noChangeArrowheads="1"/>
          </p:cNvSpPr>
          <p:nvPr>
            <p:ph idx="1"/>
          </p:nvPr>
        </p:nvSpPr>
        <p:spPr>
          <a:xfrm>
            <a:off x="685800" y="1447800"/>
            <a:ext cx="7772400" cy="4384829"/>
          </a:xfrm>
        </p:spPr>
        <p:txBody>
          <a:bodyPr/>
          <a:lstStyle/>
          <a:p>
            <a:pPr eaLnBrk="1" hangingPunct="1">
              <a:defRPr/>
            </a:pPr>
            <a:r>
              <a:rPr lang="en-US" dirty="0" smtClean="0"/>
              <a:t>Child has mastered independently making a request with one item, now child is required to move a greater distance to get to the first teacher.</a:t>
            </a:r>
          </a:p>
          <a:p>
            <a:pPr eaLnBrk="1" hangingPunct="1">
              <a:defRPr/>
            </a:pPr>
            <a:r>
              <a:rPr lang="en-US" dirty="0" smtClean="0"/>
              <a:t>After this is accomplished begin using system in different settings and with different people</a:t>
            </a:r>
          </a:p>
          <a:p>
            <a:pPr eaLnBrk="1" hangingPunct="1">
              <a:defRPr/>
            </a:pPr>
            <a:r>
              <a:rPr lang="en-US" dirty="0" smtClean="0"/>
              <a:t>Can use other reinforcing items as well</a:t>
            </a:r>
          </a:p>
          <a:p>
            <a:pPr eaLnBrk="1" hangingPunct="1">
              <a:buFontTx/>
              <a:buNone/>
              <a:defRPr/>
            </a:pPr>
            <a:endParaRPr lang="en-US" dirty="0" smtClean="0"/>
          </a:p>
        </p:txBody>
      </p:sp>
      <p:pic>
        <p:nvPicPr>
          <p:cNvPr id="9220" name="Picture 4" descr="exchang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57600" y="4434840"/>
            <a:ext cx="2209800" cy="21945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mtClean="0"/>
              <a:t>Phase 3: Picture Discrimination</a:t>
            </a:r>
          </a:p>
        </p:txBody>
      </p:sp>
      <p:sp>
        <p:nvSpPr>
          <p:cNvPr id="18435" name="Rectangle 3"/>
          <p:cNvSpPr>
            <a:spLocks noGrp="1" noChangeArrowheads="1"/>
          </p:cNvSpPr>
          <p:nvPr>
            <p:ph type="body" idx="1"/>
          </p:nvPr>
        </p:nvSpPr>
        <p:spPr/>
        <p:txBody>
          <a:bodyPr/>
          <a:lstStyle/>
          <a:p>
            <a:pPr eaLnBrk="1" hangingPunct="1"/>
            <a:r>
              <a:rPr lang="en-US" smtClean="0"/>
              <a:t>Terminal Objective: The student requests desired items by going to a communication book, selecting the appropriate picture from an array, going to a communication partner, and giving the picture.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7024744" cy="1143000"/>
          </a:xfrm>
          <a:solidFill>
            <a:schemeClr val="bg1"/>
          </a:solidFill>
        </p:spPr>
        <p:txBody>
          <a:bodyPr/>
          <a:lstStyle/>
          <a:p>
            <a:pPr eaLnBrk="1" hangingPunct="1"/>
            <a:r>
              <a:rPr lang="en-US" dirty="0" smtClean="0"/>
              <a:t>Phase 3</a:t>
            </a:r>
          </a:p>
        </p:txBody>
      </p:sp>
      <p:sp>
        <p:nvSpPr>
          <p:cNvPr id="20483" name="Rectangle 3"/>
          <p:cNvSpPr>
            <a:spLocks noGrp="1" noChangeArrowheads="1"/>
          </p:cNvSpPr>
          <p:nvPr>
            <p:ph type="body" idx="1"/>
          </p:nvPr>
        </p:nvSpPr>
        <p:spPr>
          <a:xfrm>
            <a:off x="304800" y="1524000"/>
            <a:ext cx="8458200" cy="5181600"/>
          </a:xfrm>
        </p:spPr>
        <p:txBody>
          <a:bodyPr>
            <a:normAutofit/>
          </a:bodyPr>
          <a:lstStyle/>
          <a:p>
            <a:pPr eaLnBrk="1" hangingPunct="1">
              <a:lnSpc>
                <a:spcPct val="90000"/>
              </a:lnSpc>
            </a:pPr>
            <a:r>
              <a:rPr lang="en-US" sz="2800" dirty="0" smtClean="0"/>
              <a:t>If trouble discriminating:</a:t>
            </a:r>
          </a:p>
          <a:p>
            <a:pPr lvl="1" eaLnBrk="1" hangingPunct="1">
              <a:lnSpc>
                <a:spcPct val="90000"/>
              </a:lnSpc>
            </a:pPr>
            <a:r>
              <a:rPr lang="en-US" sz="2400" dirty="0" smtClean="0"/>
              <a:t>Vary sizes of different pictures to contrast each other</a:t>
            </a:r>
          </a:p>
          <a:p>
            <a:pPr lvl="1" eaLnBrk="1" hangingPunct="1">
              <a:lnSpc>
                <a:spcPct val="90000"/>
              </a:lnSpc>
            </a:pPr>
            <a:r>
              <a:rPr lang="en-US" sz="2400" dirty="0" smtClean="0"/>
              <a:t>Place pictures further apart</a:t>
            </a:r>
          </a:p>
          <a:p>
            <a:pPr lvl="1" eaLnBrk="1" hangingPunct="1">
              <a:lnSpc>
                <a:spcPct val="90000"/>
              </a:lnSpc>
            </a:pPr>
            <a:r>
              <a:rPr lang="en-US" sz="2400" dirty="0" smtClean="0"/>
              <a:t>Make both pictures larger</a:t>
            </a:r>
          </a:p>
          <a:p>
            <a:pPr lvl="1" eaLnBrk="1" hangingPunct="1">
              <a:lnSpc>
                <a:spcPct val="90000"/>
              </a:lnSpc>
            </a:pPr>
            <a:r>
              <a:rPr lang="en-US" sz="2400" dirty="0" smtClean="0"/>
              <a:t>Make a blank picture card to compare with one with a picture</a:t>
            </a:r>
          </a:p>
          <a:p>
            <a:pPr lvl="1" eaLnBrk="1" hangingPunct="1">
              <a:lnSpc>
                <a:spcPct val="90000"/>
              </a:lnSpc>
            </a:pPr>
            <a:r>
              <a:rPr lang="en-US" sz="2400" dirty="0" smtClean="0"/>
              <a:t>Arrange pictures to correspond with actual objects</a:t>
            </a:r>
          </a:p>
          <a:p>
            <a:pPr lvl="1" eaLnBrk="1" hangingPunct="1">
              <a:lnSpc>
                <a:spcPct val="90000"/>
              </a:lnSpc>
            </a:pPr>
            <a:r>
              <a:rPr lang="en-US" sz="2400" dirty="0" smtClean="0"/>
              <a:t>Place pictures onto actual items</a:t>
            </a:r>
          </a:p>
          <a:p>
            <a:pPr eaLnBrk="1" hangingPunct="1">
              <a:lnSpc>
                <a:spcPct val="90000"/>
              </a:lnSpc>
            </a:pPr>
            <a:r>
              <a:rPr lang="en-US" sz="2800" dirty="0" smtClean="0"/>
              <a:t>By the end of stage 3, student should have a book of items that they can discriminate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2400" y="228600"/>
            <a:ext cx="7024744" cy="1143000"/>
          </a:xfrm>
          <a:solidFill>
            <a:schemeClr val="bg1"/>
          </a:solidFill>
        </p:spPr>
        <p:txBody>
          <a:bodyPr>
            <a:normAutofit fontScale="90000"/>
          </a:bodyPr>
          <a:lstStyle/>
          <a:p>
            <a:pPr eaLnBrk="1" hangingPunct="1"/>
            <a:r>
              <a:rPr lang="en-US" dirty="0" smtClean="0"/>
              <a:t>Phase 3: Practical Application</a:t>
            </a:r>
            <a:br>
              <a:rPr lang="en-US" dirty="0" smtClean="0"/>
            </a:br>
            <a:r>
              <a:rPr lang="en-US" sz="3200" dirty="0" smtClean="0"/>
              <a:t>High vs. Distracter discrimination</a:t>
            </a:r>
            <a:endParaRPr lang="en-US" dirty="0" smtClean="0"/>
          </a:p>
        </p:txBody>
      </p:sp>
      <p:sp>
        <p:nvSpPr>
          <p:cNvPr id="21507" name="Rectangle 3"/>
          <p:cNvSpPr>
            <a:spLocks noGrp="1" noChangeArrowheads="1"/>
          </p:cNvSpPr>
          <p:nvPr>
            <p:ph type="body" sz="half" idx="4294967295"/>
          </p:nvPr>
        </p:nvSpPr>
        <p:spPr>
          <a:xfrm>
            <a:off x="152400" y="1600200"/>
            <a:ext cx="4343400" cy="5257800"/>
          </a:xfrm>
          <a:prstGeom prst="rect">
            <a:avLst/>
          </a:prstGeom>
          <a:solidFill>
            <a:schemeClr val="bg1"/>
          </a:solidFill>
        </p:spPr>
        <p:txBody>
          <a:bodyPr/>
          <a:lstStyle/>
          <a:p>
            <a:pPr algn="ctr" eaLnBrk="1" hangingPunct="1">
              <a:lnSpc>
                <a:spcPct val="90000"/>
              </a:lnSpc>
              <a:buFont typeface="Wingdings" pitchFamily="2" charset="2"/>
              <a:buNone/>
            </a:pPr>
            <a:r>
              <a:rPr lang="en-US" sz="1800" dirty="0" smtClean="0"/>
              <a:t>Communicative Partner’s Responsibilities</a:t>
            </a:r>
          </a:p>
          <a:p>
            <a:pPr eaLnBrk="1" hangingPunct="1">
              <a:lnSpc>
                <a:spcPct val="90000"/>
              </a:lnSpc>
              <a:buFont typeface="Wingdings" pitchFamily="2" charset="2"/>
              <a:buNone/>
            </a:pPr>
            <a:r>
              <a:rPr lang="en-US" sz="1800" dirty="0" smtClean="0"/>
              <a:t>Kim</a:t>
            </a:r>
          </a:p>
          <a:p>
            <a:pPr eaLnBrk="1" hangingPunct="1">
              <a:lnSpc>
                <a:spcPct val="90000"/>
              </a:lnSpc>
            </a:pPr>
            <a:r>
              <a:rPr lang="en-US" sz="1800" dirty="0" smtClean="0"/>
              <a:t>Arranges effective training environment</a:t>
            </a:r>
          </a:p>
          <a:p>
            <a:pPr eaLnBrk="1" hangingPunct="1">
              <a:lnSpc>
                <a:spcPct val="90000"/>
              </a:lnSpc>
            </a:pPr>
            <a:r>
              <a:rPr lang="en-US" sz="1800" dirty="0" smtClean="0"/>
              <a:t>Entices with both items</a:t>
            </a:r>
          </a:p>
          <a:p>
            <a:pPr eaLnBrk="1" hangingPunct="1">
              <a:lnSpc>
                <a:spcPct val="90000"/>
              </a:lnSpc>
            </a:pPr>
            <a:r>
              <a:rPr lang="en-US" sz="1800" dirty="0" smtClean="0"/>
              <a:t>Socially reinforces as soon as student touches correct picture</a:t>
            </a:r>
          </a:p>
          <a:p>
            <a:pPr eaLnBrk="1" hangingPunct="1">
              <a:lnSpc>
                <a:spcPct val="90000"/>
              </a:lnSpc>
            </a:pPr>
            <a:r>
              <a:rPr lang="en-US" sz="1800" dirty="0" smtClean="0"/>
              <a:t>Appropriate reinforcement with requested item</a:t>
            </a:r>
          </a:p>
          <a:p>
            <a:pPr eaLnBrk="1" hangingPunct="1">
              <a:lnSpc>
                <a:spcPct val="90000"/>
              </a:lnSpc>
            </a:pPr>
            <a:r>
              <a:rPr lang="en-US" sz="1800" dirty="0" smtClean="0"/>
              <a:t>Uses a variety of distracter items </a:t>
            </a:r>
            <a:r>
              <a:rPr lang="en-US" sz="1800" dirty="0" err="1" smtClean="0"/>
              <a:t>anda</a:t>
            </a:r>
            <a:r>
              <a:rPr lang="en-US" sz="1800" dirty="0" smtClean="0"/>
              <a:t> variety of target pictures</a:t>
            </a:r>
          </a:p>
          <a:p>
            <a:pPr eaLnBrk="1" hangingPunct="1">
              <a:lnSpc>
                <a:spcPct val="90000"/>
              </a:lnSpc>
            </a:pPr>
            <a:r>
              <a:rPr lang="en-US" sz="1800" dirty="0" smtClean="0"/>
              <a:t>Conducts error correction</a:t>
            </a:r>
          </a:p>
          <a:p>
            <a:pPr eaLnBrk="1" hangingPunct="1">
              <a:lnSpc>
                <a:spcPct val="90000"/>
              </a:lnSpc>
            </a:pPr>
            <a:r>
              <a:rPr lang="en-US" sz="1800" dirty="0" smtClean="0"/>
              <a:t>Moves pictures around on book</a:t>
            </a:r>
          </a:p>
          <a:p>
            <a:pPr eaLnBrk="1" hangingPunct="1">
              <a:lnSpc>
                <a:spcPct val="90000"/>
              </a:lnSpc>
            </a:pPr>
            <a:r>
              <a:rPr lang="en-US" sz="1800" dirty="0" smtClean="0"/>
              <a:t>No insistence on speech</a:t>
            </a:r>
          </a:p>
          <a:p>
            <a:pPr eaLnBrk="1" hangingPunct="1">
              <a:lnSpc>
                <a:spcPct val="90000"/>
              </a:lnSpc>
            </a:pPr>
            <a:endParaRPr lang="en-US" sz="1800" dirty="0" smtClean="0"/>
          </a:p>
        </p:txBody>
      </p:sp>
      <p:sp>
        <p:nvSpPr>
          <p:cNvPr id="21508" name="Rectangle 4"/>
          <p:cNvSpPr>
            <a:spLocks noGrp="1" noChangeArrowheads="1"/>
          </p:cNvSpPr>
          <p:nvPr>
            <p:ph type="body" sz="half" idx="4294967295"/>
          </p:nvPr>
        </p:nvSpPr>
        <p:spPr>
          <a:xfrm>
            <a:off x="4876800" y="1600200"/>
            <a:ext cx="4038600" cy="5257800"/>
          </a:xfrm>
          <a:prstGeom prst="rect">
            <a:avLst/>
          </a:prstGeom>
          <a:solidFill>
            <a:schemeClr val="bg1"/>
          </a:solidFill>
        </p:spPr>
        <p:txBody>
          <a:bodyPr/>
          <a:lstStyle/>
          <a:p>
            <a:pPr algn="ctr" eaLnBrk="1" hangingPunct="1">
              <a:buFont typeface="Wingdings" pitchFamily="2" charset="2"/>
              <a:buNone/>
            </a:pPr>
            <a:r>
              <a:rPr lang="en-US" sz="1800" dirty="0" smtClean="0"/>
              <a:t>Physical Prompter’s Responsibilities</a:t>
            </a:r>
          </a:p>
          <a:p>
            <a:pPr eaLnBrk="1" hangingPunct="1">
              <a:buFont typeface="Wingdings" pitchFamily="2" charset="2"/>
              <a:buNone/>
            </a:pPr>
            <a:r>
              <a:rPr lang="en-US" sz="1800" dirty="0" smtClean="0"/>
              <a:t>Kim</a:t>
            </a:r>
          </a:p>
          <a:p>
            <a:pPr eaLnBrk="1" hangingPunct="1"/>
            <a:r>
              <a:rPr lang="en-US" sz="1800" dirty="0" smtClean="0"/>
              <a:t>Blocks student from taking items</a:t>
            </a:r>
          </a:p>
          <a:p>
            <a:pPr eaLnBrk="1" hangingPunct="1"/>
            <a:r>
              <a:rPr lang="en-US" sz="1800" dirty="0" smtClean="0"/>
              <a:t>May assist in some hand-over-hand if student becomes frustrated</a:t>
            </a:r>
          </a:p>
          <a:p>
            <a:pPr eaLnBrk="1" hangingPunct="1">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381000"/>
            <a:ext cx="7024744" cy="1143000"/>
          </a:xfrm>
        </p:spPr>
        <p:txBody>
          <a:bodyPr/>
          <a:lstStyle/>
          <a:p>
            <a:pPr eaLnBrk="1" hangingPunct="1">
              <a:defRPr/>
            </a:pPr>
            <a:r>
              <a:rPr lang="en-US" b="1" dirty="0" smtClean="0"/>
              <a:t>Phase 3 of 6</a:t>
            </a:r>
          </a:p>
        </p:txBody>
      </p:sp>
      <p:sp>
        <p:nvSpPr>
          <p:cNvPr id="58371" name="Rectangle 3"/>
          <p:cNvSpPr>
            <a:spLocks noGrp="1" noChangeArrowheads="1"/>
          </p:cNvSpPr>
          <p:nvPr>
            <p:ph idx="1"/>
          </p:nvPr>
        </p:nvSpPr>
        <p:spPr>
          <a:xfrm>
            <a:off x="842683" y="1674511"/>
            <a:ext cx="7310717" cy="4421489"/>
          </a:xfrm>
        </p:spPr>
        <p:txBody>
          <a:bodyPr/>
          <a:lstStyle/>
          <a:p>
            <a:pPr eaLnBrk="1" hangingPunct="1">
              <a:defRPr/>
            </a:pPr>
            <a:r>
              <a:rPr lang="en-US" dirty="0" smtClean="0"/>
              <a:t>Teacher asks child to choose between several items on a board and request item</a:t>
            </a:r>
          </a:p>
          <a:p>
            <a:pPr eaLnBrk="1" hangingPunct="1">
              <a:buFontTx/>
              <a:buNone/>
              <a:defRPr/>
            </a:pPr>
            <a:endParaRPr lang="en-US" dirty="0" smtClean="0"/>
          </a:p>
        </p:txBody>
      </p:sp>
      <p:pic>
        <p:nvPicPr>
          <p:cNvPr id="10244" name="Picture 4" descr="exchange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0" y="3429000"/>
            <a:ext cx="2590800" cy="1933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45" name="Picture 5" descr="board"/>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953000" y="3352800"/>
            <a:ext cx="2667000" cy="2152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8600" y="152400"/>
            <a:ext cx="7024744" cy="1143000"/>
          </a:xfrm>
          <a:solidFill>
            <a:schemeClr val="bg1"/>
          </a:solidFill>
        </p:spPr>
        <p:txBody>
          <a:bodyPr>
            <a:normAutofit fontScale="90000"/>
          </a:bodyPr>
          <a:lstStyle/>
          <a:p>
            <a:pPr eaLnBrk="1" hangingPunct="1"/>
            <a:r>
              <a:rPr lang="en-US" dirty="0" smtClean="0"/>
              <a:t>Phase 3: Practical Application</a:t>
            </a:r>
            <a:br>
              <a:rPr lang="en-US" dirty="0" smtClean="0"/>
            </a:br>
            <a:r>
              <a:rPr lang="en-US" sz="3200" dirty="0" smtClean="0"/>
              <a:t>Multiple Preferred discrimination</a:t>
            </a:r>
            <a:endParaRPr lang="en-US" dirty="0" smtClean="0"/>
          </a:p>
        </p:txBody>
      </p:sp>
      <p:sp>
        <p:nvSpPr>
          <p:cNvPr id="22531" name="Rectangle 3"/>
          <p:cNvSpPr>
            <a:spLocks noGrp="1" noChangeArrowheads="1"/>
          </p:cNvSpPr>
          <p:nvPr>
            <p:ph type="body" sz="half" idx="4294967295"/>
          </p:nvPr>
        </p:nvSpPr>
        <p:spPr>
          <a:xfrm>
            <a:off x="304800" y="1447800"/>
            <a:ext cx="3962400" cy="5257800"/>
          </a:xfrm>
          <a:prstGeom prst="rect">
            <a:avLst/>
          </a:prstGeom>
          <a:solidFill>
            <a:schemeClr val="bg1"/>
          </a:solidFill>
        </p:spPr>
        <p:txBody>
          <a:bodyPr/>
          <a:lstStyle/>
          <a:p>
            <a:pPr algn="ctr" eaLnBrk="1" hangingPunct="1">
              <a:lnSpc>
                <a:spcPct val="90000"/>
              </a:lnSpc>
              <a:buFont typeface="Wingdings" pitchFamily="2" charset="2"/>
              <a:buNone/>
            </a:pPr>
            <a:r>
              <a:rPr lang="en-US" sz="1800" dirty="0" smtClean="0"/>
              <a:t>Communicative Partner’s Responsibilities</a:t>
            </a:r>
          </a:p>
          <a:p>
            <a:pPr algn="ctr" eaLnBrk="1" hangingPunct="1">
              <a:lnSpc>
                <a:spcPct val="90000"/>
              </a:lnSpc>
              <a:buFont typeface="Wingdings" pitchFamily="2" charset="2"/>
              <a:buNone/>
            </a:pPr>
            <a:endParaRPr lang="en-US" sz="1800" dirty="0" smtClean="0"/>
          </a:p>
          <a:p>
            <a:pPr eaLnBrk="1" hangingPunct="1">
              <a:lnSpc>
                <a:spcPct val="90000"/>
              </a:lnSpc>
            </a:pPr>
            <a:r>
              <a:rPr lang="en-US" sz="1800" dirty="0" smtClean="0"/>
              <a:t>Arranges effective training environment</a:t>
            </a:r>
          </a:p>
          <a:p>
            <a:pPr eaLnBrk="1" hangingPunct="1">
              <a:lnSpc>
                <a:spcPct val="90000"/>
              </a:lnSpc>
            </a:pPr>
            <a:r>
              <a:rPr lang="en-US" sz="1800" dirty="0" smtClean="0"/>
              <a:t>Entices with both items</a:t>
            </a:r>
          </a:p>
          <a:p>
            <a:pPr eaLnBrk="1" hangingPunct="1">
              <a:lnSpc>
                <a:spcPct val="90000"/>
              </a:lnSpc>
            </a:pPr>
            <a:r>
              <a:rPr lang="en-US" sz="1800" dirty="0" smtClean="0"/>
              <a:t>Conducts error correction</a:t>
            </a:r>
          </a:p>
          <a:p>
            <a:pPr eaLnBrk="1" hangingPunct="1">
              <a:lnSpc>
                <a:spcPct val="90000"/>
              </a:lnSpc>
            </a:pPr>
            <a:r>
              <a:rPr lang="en-US" sz="1800" dirty="0" smtClean="0"/>
              <a:t>Moves pictures around on book (diagonal, vertical, horizontal)</a:t>
            </a:r>
          </a:p>
          <a:p>
            <a:pPr eaLnBrk="1" hangingPunct="1">
              <a:lnSpc>
                <a:spcPct val="90000"/>
              </a:lnSpc>
            </a:pPr>
            <a:r>
              <a:rPr lang="en-US" sz="1800" dirty="0" smtClean="0"/>
              <a:t>Teaches 3, 4, 5-way discrimination</a:t>
            </a:r>
          </a:p>
          <a:p>
            <a:pPr eaLnBrk="1" hangingPunct="1">
              <a:lnSpc>
                <a:spcPct val="90000"/>
              </a:lnSpc>
            </a:pPr>
            <a:r>
              <a:rPr lang="en-US" sz="1800" dirty="0" smtClean="0"/>
              <a:t>Uses a variety of target pictures in the 2-, 3-, 4-, or 5-way mix</a:t>
            </a:r>
          </a:p>
          <a:p>
            <a:pPr eaLnBrk="1" hangingPunct="1">
              <a:lnSpc>
                <a:spcPct val="90000"/>
              </a:lnSpc>
            </a:pPr>
            <a:r>
              <a:rPr lang="en-US" sz="1800" dirty="0" smtClean="0"/>
              <a:t>Teaches looking inside book</a:t>
            </a:r>
          </a:p>
          <a:p>
            <a:pPr eaLnBrk="1" hangingPunct="1">
              <a:lnSpc>
                <a:spcPct val="90000"/>
              </a:lnSpc>
            </a:pPr>
            <a:r>
              <a:rPr lang="en-US" sz="1800" dirty="0" smtClean="0"/>
              <a:t>No insistence on speech</a:t>
            </a:r>
          </a:p>
          <a:p>
            <a:pPr eaLnBrk="1" hangingPunct="1">
              <a:lnSpc>
                <a:spcPct val="90000"/>
              </a:lnSpc>
            </a:pPr>
            <a:endParaRPr lang="en-US" sz="1800" dirty="0" smtClean="0"/>
          </a:p>
        </p:txBody>
      </p:sp>
      <p:sp>
        <p:nvSpPr>
          <p:cNvPr id="22532" name="Rectangle 4"/>
          <p:cNvSpPr>
            <a:spLocks noGrp="1" noChangeArrowheads="1"/>
          </p:cNvSpPr>
          <p:nvPr>
            <p:ph type="body" sz="half" idx="4294967295"/>
          </p:nvPr>
        </p:nvSpPr>
        <p:spPr>
          <a:xfrm>
            <a:off x="5135563" y="1371600"/>
            <a:ext cx="3810000" cy="4724400"/>
          </a:xfrm>
          <a:prstGeom prst="rect">
            <a:avLst/>
          </a:prstGeom>
          <a:solidFill>
            <a:schemeClr val="bg1"/>
          </a:solidFill>
        </p:spPr>
        <p:txBody>
          <a:bodyPr/>
          <a:lstStyle/>
          <a:p>
            <a:pPr algn="ctr" eaLnBrk="1" hangingPunct="1">
              <a:buFont typeface="Wingdings" pitchFamily="2" charset="2"/>
              <a:buNone/>
            </a:pPr>
            <a:r>
              <a:rPr lang="en-US" sz="1800" dirty="0" smtClean="0"/>
              <a:t>Physical Prompter’s Responsibilities</a:t>
            </a:r>
          </a:p>
          <a:p>
            <a:pPr algn="ctr" eaLnBrk="1" hangingPunct="1">
              <a:buFont typeface="Wingdings" pitchFamily="2" charset="2"/>
              <a:buNone/>
            </a:pPr>
            <a:endParaRPr lang="en-US" sz="1800" dirty="0" smtClean="0"/>
          </a:p>
          <a:p>
            <a:pPr eaLnBrk="1" hangingPunct="1"/>
            <a:r>
              <a:rPr lang="en-US" sz="1800" dirty="0" smtClean="0"/>
              <a:t>Blocks student from taking items</a:t>
            </a:r>
          </a:p>
          <a:p>
            <a:pPr eaLnBrk="1" hangingPunct="1"/>
            <a:r>
              <a:rPr lang="en-US" sz="1800" dirty="0" smtClean="0"/>
              <a:t>May assist in some hand-over-hand if student becomes frustrated</a:t>
            </a:r>
          </a:p>
          <a:p>
            <a:pPr eaLnBrk="1" hangingPunct="1">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7407" y="152400"/>
            <a:ext cx="7024744" cy="1143000"/>
          </a:xfrm>
          <a:solidFill>
            <a:schemeClr val="bg1"/>
          </a:solidFill>
        </p:spPr>
        <p:txBody>
          <a:bodyPr>
            <a:normAutofit/>
          </a:bodyPr>
          <a:lstStyle/>
          <a:p>
            <a:pPr eaLnBrk="1" hangingPunct="1"/>
            <a:r>
              <a:rPr lang="en-US" dirty="0" smtClean="0"/>
              <a:t>Phase 4: Sentence Structure</a:t>
            </a:r>
          </a:p>
        </p:txBody>
      </p:sp>
      <p:sp>
        <p:nvSpPr>
          <p:cNvPr id="23555" name="Rectangle 3"/>
          <p:cNvSpPr>
            <a:spLocks noGrp="1" noChangeArrowheads="1"/>
          </p:cNvSpPr>
          <p:nvPr>
            <p:ph type="body" idx="1"/>
          </p:nvPr>
        </p:nvSpPr>
        <p:spPr>
          <a:xfrm>
            <a:off x="228600" y="1524000"/>
            <a:ext cx="8610600" cy="5334000"/>
          </a:xfrm>
          <a:solidFill>
            <a:schemeClr val="bg1"/>
          </a:solidFill>
        </p:spPr>
        <p:txBody>
          <a:bodyPr>
            <a:normAutofit/>
          </a:bodyPr>
          <a:lstStyle/>
          <a:p>
            <a:pPr eaLnBrk="1" hangingPunct="1"/>
            <a:r>
              <a:rPr lang="en-US" sz="2400" dirty="0" smtClean="0"/>
              <a:t>Terminal Objective: </a:t>
            </a:r>
          </a:p>
          <a:p>
            <a:pPr marL="68580" indent="0" eaLnBrk="1" hangingPunct="1">
              <a:buNone/>
            </a:pPr>
            <a:r>
              <a:rPr lang="en-US" sz="2400" dirty="0" smtClean="0"/>
              <a:t>The student requests present and non-present items using a multi-word phrase by going to the book, picking up a picture/symbol of “I want,” putting it on a sentence strip, picking out the picture of what is wanted, putting it on the sentence strip, removing the strip from the communication board, approaching the communicative partner, and giving the sentence strip to him. </a:t>
            </a:r>
          </a:p>
          <a:p>
            <a:pPr marL="68580" indent="0" eaLnBrk="1" hangingPunct="1">
              <a:buNone/>
            </a:pPr>
            <a:r>
              <a:rPr lang="en-US" sz="2400" dirty="0" smtClean="0"/>
              <a:t> By the end of this phase the student typically has twenty or more pictures on the communication board and is communicating with a variety of partners.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52400" y="228600"/>
            <a:ext cx="7024744" cy="1143000"/>
          </a:xfrm>
          <a:solidFill>
            <a:schemeClr val="bg1"/>
          </a:solidFill>
        </p:spPr>
        <p:txBody>
          <a:bodyPr/>
          <a:lstStyle/>
          <a:p>
            <a:pPr eaLnBrk="1" hangingPunct="1"/>
            <a:r>
              <a:rPr lang="en-US" dirty="0" smtClean="0"/>
              <a:t>Phase 4</a:t>
            </a:r>
          </a:p>
        </p:txBody>
      </p:sp>
      <p:sp>
        <p:nvSpPr>
          <p:cNvPr id="24579" name="Rectangle 3"/>
          <p:cNvSpPr>
            <a:spLocks noGrp="1" noChangeArrowheads="1"/>
          </p:cNvSpPr>
          <p:nvPr>
            <p:ph type="body" idx="1"/>
          </p:nvPr>
        </p:nvSpPr>
        <p:spPr>
          <a:xfrm>
            <a:off x="228600" y="1447800"/>
            <a:ext cx="8686800" cy="5410200"/>
          </a:xfrm>
          <a:solidFill>
            <a:schemeClr val="bg1"/>
          </a:solidFill>
        </p:spPr>
        <p:txBody>
          <a:bodyPr>
            <a:normAutofit lnSpcReduction="10000"/>
          </a:bodyPr>
          <a:lstStyle/>
          <a:p>
            <a:pPr marL="533400" indent="-533400" eaLnBrk="1" hangingPunct="1">
              <a:lnSpc>
                <a:spcPct val="90000"/>
              </a:lnSpc>
            </a:pPr>
            <a:r>
              <a:rPr lang="en-US" dirty="0" smtClean="0"/>
              <a:t>The student must be able to request AND comment</a:t>
            </a:r>
          </a:p>
          <a:p>
            <a:pPr marL="533400" indent="-533400" eaLnBrk="1" hangingPunct="1">
              <a:lnSpc>
                <a:spcPct val="90000"/>
              </a:lnSpc>
              <a:buFont typeface="Wingdings" pitchFamily="2" charset="2"/>
              <a:buNone/>
            </a:pPr>
            <a:r>
              <a:rPr lang="en-US" dirty="0" smtClean="0"/>
              <a:t>The sequence to teach:</a:t>
            </a:r>
          </a:p>
          <a:p>
            <a:pPr marL="914400" lvl="1" indent="-457200" eaLnBrk="1" hangingPunct="1">
              <a:lnSpc>
                <a:spcPct val="90000"/>
              </a:lnSpc>
              <a:buFontTx/>
              <a:buAutoNum type="arabicPeriod"/>
            </a:pPr>
            <a:r>
              <a:rPr lang="en-US" sz="2400" dirty="0" smtClean="0"/>
              <a:t>Get book</a:t>
            </a:r>
          </a:p>
          <a:p>
            <a:pPr marL="914400" lvl="1" indent="-457200" eaLnBrk="1" hangingPunct="1">
              <a:lnSpc>
                <a:spcPct val="90000"/>
              </a:lnSpc>
              <a:buFontTx/>
              <a:buAutoNum type="arabicPeriod"/>
            </a:pPr>
            <a:r>
              <a:rPr lang="en-US" sz="2400" dirty="0" smtClean="0"/>
              <a:t>Remove “I Want” icon from book</a:t>
            </a:r>
          </a:p>
          <a:p>
            <a:pPr marL="914400" lvl="1" indent="-457200" eaLnBrk="1" hangingPunct="1">
              <a:lnSpc>
                <a:spcPct val="90000"/>
              </a:lnSpc>
              <a:buFontTx/>
              <a:buAutoNum type="arabicPeriod"/>
            </a:pPr>
            <a:r>
              <a:rPr lang="en-US" sz="2400" dirty="0" smtClean="0"/>
              <a:t>Put “I want” icon on sentence strip</a:t>
            </a:r>
          </a:p>
          <a:p>
            <a:pPr marL="914400" lvl="1" indent="-457200" eaLnBrk="1" hangingPunct="1">
              <a:lnSpc>
                <a:spcPct val="90000"/>
              </a:lnSpc>
              <a:buFontTx/>
              <a:buAutoNum type="arabicPeriod"/>
            </a:pPr>
            <a:r>
              <a:rPr lang="en-US" sz="2400" dirty="0" smtClean="0"/>
              <a:t>Remove </a:t>
            </a:r>
            <a:r>
              <a:rPr lang="en-US" sz="2400" dirty="0" err="1" smtClean="0"/>
              <a:t>reinforcer</a:t>
            </a:r>
            <a:r>
              <a:rPr lang="en-US" sz="2400" dirty="0" smtClean="0"/>
              <a:t> picture from book</a:t>
            </a:r>
          </a:p>
          <a:p>
            <a:pPr marL="914400" lvl="1" indent="-457200" eaLnBrk="1" hangingPunct="1">
              <a:lnSpc>
                <a:spcPct val="90000"/>
              </a:lnSpc>
              <a:buFontTx/>
              <a:buAutoNum type="arabicPeriod"/>
            </a:pPr>
            <a:r>
              <a:rPr lang="en-US" sz="2400" dirty="0" smtClean="0"/>
              <a:t>Put </a:t>
            </a:r>
            <a:r>
              <a:rPr lang="en-US" sz="2400" dirty="0" err="1" smtClean="0"/>
              <a:t>reinforcer</a:t>
            </a:r>
            <a:r>
              <a:rPr lang="en-US" sz="2400" dirty="0" smtClean="0"/>
              <a:t> picture on sentence strip</a:t>
            </a:r>
          </a:p>
          <a:p>
            <a:pPr marL="914400" lvl="1" indent="-457200" eaLnBrk="1" hangingPunct="1">
              <a:lnSpc>
                <a:spcPct val="90000"/>
              </a:lnSpc>
              <a:buFontTx/>
              <a:buAutoNum type="arabicPeriod"/>
            </a:pPr>
            <a:r>
              <a:rPr lang="en-US" sz="2400" dirty="0" smtClean="0"/>
              <a:t>Remove sentence strip</a:t>
            </a:r>
          </a:p>
          <a:p>
            <a:pPr marL="914400" lvl="1" indent="-457200" eaLnBrk="1" hangingPunct="1">
              <a:lnSpc>
                <a:spcPct val="90000"/>
              </a:lnSpc>
              <a:buFontTx/>
              <a:buAutoNum type="arabicPeriod"/>
            </a:pPr>
            <a:r>
              <a:rPr lang="en-US" sz="2400" dirty="0" smtClean="0"/>
              <a:t>Give sentence strip to communicative partner</a:t>
            </a:r>
          </a:p>
          <a:p>
            <a:pPr marL="914400" lvl="1" indent="-457200" eaLnBrk="1" hangingPunct="1">
              <a:lnSpc>
                <a:spcPct val="90000"/>
              </a:lnSpc>
              <a:buFontTx/>
              <a:buNone/>
            </a:pPr>
            <a:r>
              <a:rPr lang="en-US" sz="2400" dirty="0" smtClean="0"/>
              <a:t>(Use time-delay strategy while reading sentence strip to encourage student’s speech. 3-5 seconds)</a:t>
            </a:r>
          </a:p>
          <a:p>
            <a:pPr marL="914400" lvl="1" indent="-457200" eaLnBrk="1" hangingPunct="1">
              <a:lnSpc>
                <a:spcPct val="90000"/>
              </a:lnSpc>
              <a:buFontTx/>
              <a:buNone/>
            </a:pPr>
            <a:r>
              <a:rPr lang="en-US" sz="2400" dirty="0" smtClean="0"/>
              <a:t>(Student can eventually request multiple items)</a:t>
            </a:r>
          </a:p>
          <a:p>
            <a:pPr marL="914400" lvl="1" indent="-457200" eaLnBrk="1" hangingPunct="1">
              <a:lnSpc>
                <a:spcPct val="90000"/>
              </a:lnSpc>
            </a:pPr>
            <a:endParaRPr lang="en-US" sz="24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0" y="19396"/>
            <a:ext cx="7772400" cy="1143000"/>
          </a:xfrm>
          <a:solidFill>
            <a:schemeClr val="bg1"/>
          </a:solidFill>
        </p:spPr>
        <p:txBody>
          <a:bodyPr/>
          <a:lstStyle/>
          <a:p>
            <a:pPr eaLnBrk="1" hangingPunct="1"/>
            <a:r>
              <a:rPr lang="en-US" dirty="0" smtClean="0"/>
              <a:t>Phase 4: Practical Application</a:t>
            </a:r>
          </a:p>
        </p:txBody>
      </p:sp>
      <p:sp>
        <p:nvSpPr>
          <p:cNvPr id="25603" name="Rectangle 1027"/>
          <p:cNvSpPr>
            <a:spLocks noGrp="1" noChangeArrowheads="1"/>
          </p:cNvSpPr>
          <p:nvPr>
            <p:ph type="body" sz="half" idx="4294967295"/>
          </p:nvPr>
        </p:nvSpPr>
        <p:spPr>
          <a:xfrm>
            <a:off x="152400" y="1066800"/>
            <a:ext cx="8991600" cy="5638800"/>
          </a:xfrm>
          <a:prstGeom prst="rect">
            <a:avLst/>
          </a:prstGeom>
          <a:solidFill>
            <a:schemeClr val="bg1"/>
          </a:solidFill>
        </p:spPr>
        <p:txBody>
          <a:bodyPr/>
          <a:lstStyle/>
          <a:p>
            <a:pPr algn="ctr" eaLnBrk="1" hangingPunct="1">
              <a:lnSpc>
                <a:spcPct val="90000"/>
              </a:lnSpc>
              <a:buFont typeface="Wingdings" pitchFamily="2" charset="2"/>
              <a:buNone/>
            </a:pPr>
            <a:r>
              <a:rPr lang="en-US" sz="1600" dirty="0" smtClean="0"/>
              <a:t>Communicative Partner’s Responsibilities</a:t>
            </a:r>
          </a:p>
          <a:p>
            <a:pPr eaLnBrk="1" hangingPunct="1">
              <a:lnSpc>
                <a:spcPct val="90000"/>
              </a:lnSpc>
              <a:buFont typeface="Wingdings" pitchFamily="2" charset="2"/>
              <a:buNone/>
            </a:pPr>
            <a:endParaRPr lang="en-US" sz="1600" dirty="0" smtClean="0"/>
          </a:p>
          <a:p>
            <a:pPr eaLnBrk="1" hangingPunct="1">
              <a:lnSpc>
                <a:spcPct val="90000"/>
              </a:lnSpc>
            </a:pPr>
            <a:r>
              <a:rPr lang="en-US" sz="2800" dirty="0" smtClean="0"/>
              <a:t>Waits for initiation</a:t>
            </a:r>
          </a:p>
          <a:p>
            <a:pPr eaLnBrk="1" hangingPunct="1">
              <a:lnSpc>
                <a:spcPct val="90000"/>
              </a:lnSpc>
            </a:pPr>
            <a:r>
              <a:rPr lang="en-US" sz="2800" dirty="0" smtClean="0"/>
              <a:t>Physically guides student to put picture on strip and exchange</a:t>
            </a:r>
          </a:p>
          <a:p>
            <a:pPr eaLnBrk="1" hangingPunct="1">
              <a:lnSpc>
                <a:spcPct val="90000"/>
              </a:lnSpc>
            </a:pPr>
            <a:r>
              <a:rPr lang="en-US" sz="2800" dirty="0" smtClean="0"/>
              <a:t>Fades physical guidance to put picture on strip and exchange</a:t>
            </a:r>
          </a:p>
          <a:p>
            <a:pPr eaLnBrk="1" hangingPunct="1">
              <a:lnSpc>
                <a:spcPct val="90000"/>
              </a:lnSpc>
            </a:pPr>
            <a:r>
              <a:rPr lang="en-US" sz="2800" dirty="0" smtClean="0"/>
              <a:t>Verbal praise and turns strip around and reads sentence</a:t>
            </a:r>
          </a:p>
          <a:p>
            <a:pPr eaLnBrk="1" hangingPunct="1">
              <a:lnSpc>
                <a:spcPct val="90000"/>
              </a:lnSpc>
            </a:pPr>
            <a:r>
              <a:rPr lang="en-US" sz="2800" dirty="0" smtClean="0"/>
              <a:t>Use backward chaining to teach the sentence strip (work through the seven steps backwards)</a:t>
            </a:r>
          </a:p>
          <a:p>
            <a:pPr eaLnBrk="1" hangingPunct="1">
              <a:lnSpc>
                <a:spcPct val="90000"/>
              </a:lnSpc>
            </a:pPr>
            <a:r>
              <a:rPr lang="en-US" sz="2800" dirty="0" smtClean="0"/>
              <a:t>Reinforces new behavior within ½ second</a:t>
            </a:r>
          </a:p>
          <a:p>
            <a:pPr eaLnBrk="1" hangingPunct="1">
              <a:lnSpc>
                <a:spcPct val="90000"/>
              </a:lnSpc>
            </a:pPr>
            <a:r>
              <a:rPr lang="en-US" sz="2800" dirty="0" smtClean="0"/>
              <a:t>Reinforces with tangible item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0600" y="457200"/>
            <a:ext cx="7024744" cy="1143000"/>
          </a:xfrm>
        </p:spPr>
        <p:txBody>
          <a:bodyPr/>
          <a:lstStyle/>
          <a:p>
            <a:pPr eaLnBrk="1" hangingPunct="1"/>
            <a:r>
              <a:rPr lang="en-US" b="1" dirty="0" smtClean="0"/>
              <a:t>What is PECS</a:t>
            </a:r>
          </a:p>
        </p:txBody>
      </p:sp>
      <p:sp>
        <p:nvSpPr>
          <p:cNvPr id="4099" name="Rectangle 3"/>
          <p:cNvSpPr>
            <a:spLocks noGrp="1" noChangeArrowheads="1"/>
          </p:cNvSpPr>
          <p:nvPr>
            <p:ph idx="1"/>
          </p:nvPr>
        </p:nvSpPr>
        <p:spPr>
          <a:xfrm>
            <a:off x="685800" y="1600200"/>
            <a:ext cx="7848600" cy="4724400"/>
          </a:xfrm>
        </p:spPr>
        <p:txBody>
          <a:bodyPr>
            <a:normAutofit/>
          </a:bodyPr>
          <a:lstStyle/>
          <a:p>
            <a:pPr marL="68580" indent="0" eaLnBrk="1" hangingPunct="1">
              <a:lnSpc>
                <a:spcPct val="90000"/>
              </a:lnSpc>
              <a:buNone/>
            </a:pPr>
            <a:endParaRPr lang="en-US" sz="2400" dirty="0" smtClean="0">
              <a:solidFill>
                <a:srgbClr val="000000"/>
              </a:solidFill>
              <a:cs typeface="Times New Roman" charset="0"/>
            </a:endParaRPr>
          </a:p>
          <a:p>
            <a:pPr eaLnBrk="1" hangingPunct="1">
              <a:lnSpc>
                <a:spcPct val="90000"/>
              </a:lnSpc>
            </a:pPr>
            <a:r>
              <a:rPr lang="en-US" sz="2400" dirty="0" smtClean="0">
                <a:solidFill>
                  <a:srgbClr val="000000"/>
                </a:solidFill>
                <a:latin typeface="Comic Sans MS" pitchFamily="66" charset="0"/>
                <a:cs typeface="Times New Roman" charset="0"/>
              </a:rPr>
              <a:t>PECS was developed by Lori Frost, a certified Speech-Language Pathologist, and Andrew </a:t>
            </a:r>
            <a:r>
              <a:rPr lang="en-US" sz="2400" dirty="0" err="1" smtClean="0">
                <a:solidFill>
                  <a:srgbClr val="000000"/>
                </a:solidFill>
                <a:latin typeface="Comic Sans MS" pitchFamily="66" charset="0"/>
                <a:cs typeface="Times New Roman" charset="0"/>
              </a:rPr>
              <a:t>Bondy</a:t>
            </a:r>
            <a:r>
              <a:rPr lang="en-US" sz="2400" dirty="0" smtClean="0">
                <a:solidFill>
                  <a:srgbClr val="000000"/>
                </a:solidFill>
                <a:latin typeface="Comic Sans MS" pitchFamily="66" charset="0"/>
                <a:cs typeface="Times New Roman" charset="0"/>
              </a:rPr>
              <a:t>, PhD., at the Delaware Autistic Program.  </a:t>
            </a:r>
          </a:p>
          <a:p>
            <a:pPr marL="68580" indent="0" eaLnBrk="1" hangingPunct="1">
              <a:lnSpc>
                <a:spcPct val="90000"/>
              </a:lnSpc>
              <a:buNone/>
            </a:pPr>
            <a:endParaRPr lang="en-US" sz="2400" dirty="0" smtClean="0"/>
          </a:p>
          <a:p>
            <a:pPr eaLnBrk="1" hangingPunct="1">
              <a:lnSpc>
                <a:spcPct val="90000"/>
              </a:lnSpc>
            </a:pPr>
            <a:r>
              <a:rPr lang="en-US" sz="2400" dirty="0" smtClean="0">
                <a:latin typeface="Comic Sans MS" pitchFamily="66" charset="0"/>
                <a:cs typeface="Times New Roman" charset="0"/>
              </a:rPr>
              <a:t>Using the PECS, the student learns to </a:t>
            </a:r>
            <a:r>
              <a:rPr lang="en-US" sz="2400" b="1" dirty="0" smtClean="0">
                <a:latin typeface="Comic Sans MS" pitchFamily="66" charset="0"/>
                <a:cs typeface="Times New Roman" charset="0"/>
              </a:rPr>
              <a:t>spontaneously initiate communicative exchanges</a:t>
            </a:r>
            <a:r>
              <a:rPr lang="en-US" sz="2400" dirty="0" smtClean="0">
                <a:latin typeface="Comic Sans MS" pitchFamily="66" charset="0"/>
                <a:cs typeface="Times New Roman" charset="0"/>
              </a:rPr>
              <a:t>.  People using PECS are taught to approach and give a picture of a desired item to a communicative partner in exchange for that item.  Using PECS, students learn to gain the attention of the communication partner in order to make a request. </a:t>
            </a:r>
            <a:r>
              <a:rPr lang="en-US" sz="2400" dirty="0" smtClean="0">
                <a:solidFill>
                  <a:srgbClr val="000000"/>
                </a:solidFill>
                <a:latin typeface="Comic Sans MS" pitchFamily="66" charset="0"/>
                <a:cs typeface="Times New Roman" charset="0"/>
              </a:rPr>
              <a:t> </a:t>
            </a:r>
            <a:endParaRPr lang="en-US" sz="2400" dirty="0" smtClean="0"/>
          </a:p>
          <a:p>
            <a:pPr eaLnBrk="1" hangingPunct="1">
              <a:lnSpc>
                <a:spcPct val="90000"/>
              </a:lnSpc>
            </a:pP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0" y="19396"/>
            <a:ext cx="7772400" cy="1143000"/>
          </a:xfrm>
          <a:solidFill>
            <a:schemeClr val="bg1"/>
          </a:solidFill>
        </p:spPr>
        <p:txBody>
          <a:bodyPr/>
          <a:lstStyle/>
          <a:p>
            <a:pPr eaLnBrk="1" hangingPunct="1"/>
            <a:r>
              <a:rPr lang="en-US" dirty="0" smtClean="0"/>
              <a:t>Phase 4: Practical Application</a:t>
            </a:r>
          </a:p>
        </p:txBody>
      </p:sp>
      <p:sp>
        <p:nvSpPr>
          <p:cNvPr id="25603" name="Rectangle 1027"/>
          <p:cNvSpPr>
            <a:spLocks noGrp="1" noChangeArrowheads="1"/>
          </p:cNvSpPr>
          <p:nvPr>
            <p:ph type="body" sz="half" idx="4294967295"/>
          </p:nvPr>
        </p:nvSpPr>
        <p:spPr>
          <a:xfrm>
            <a:off x="152400" y="1066800"/>
            <a:ext cx="8991600" cy="5638800"/>
          </a:xfrm>
          <a:prstGeom prst="rect">
            <a:avLst/>
          </a:prstGeom>
          <a:solidFill>
            <a:schemeClr val="bg1"/>
          </a:solidFill>
        </p:spPr>
        <p:txBody>
          <a:bodyPr>
            <a:normAutofit fontScale="92500" lnSpcReduction="20000"/>
          </a:bodyPr>
          <a:lstStyle/>
          <a:p>
            <a:pPr algn="ctr" eaLnBrk="1" hangingPunct="1">
              <a:lnSpc>
                <a:spcPct val="90000"/>
              </a:lnSpc>
              <a:buFont typeface="Wingdings" pitchFamily="2" charset="2"/>
              <a:buNone/>
            </a:pPr>
            <a:r>
              <a:rPr lang="en-US" sz="1600" dirty="0" smtClean="0"/>
              <a:t>Communicative Partner’s Responsibilities</a:t>
            </a:r>
          </a:p>
          <a:p>
            <a:pPr eaLnBrk="1" hangingPunct="1">
              <a:lnSpc>
                <a:spcPct val="90000"/>
              </a:lnSpc>
              <a:buFont typeface="Wingdings" pitchFamily="2" charset="2"/>
              <a:buNone/>
            </a:pPr>
            <a:endParaRPr lang="en-US" sz="1600" dirty="0" smtClean="0"/>
          </a:p>
          <a:p>
            <a:pPr eaLnBrk="1" hangingPunct="1">
              <a:lnSpc>
                <a:spcPct val="90000"/>
              </a:lnSpc>
            </a:pPr>
            <a:r>
              <a:rPr lang="en-US" dirty="0" smtClean="0"/>
              <a:t>Uses physical assistance to teach student to point while strip is being read</a:t>
            </a:r>
          </a:p>
          <a:p>
            <a:pPr eaLnBrk="1" hangingPunct="1">
              <a:lnSpc>
                <a:spcPct val="90000"/>
              </a:lnSpc>
            </a:pPr>
            <a:r>
              <a:rPr lang="en-US" dirty="0" smtClean="0"/>
              <a:t>Uses delay (3-5 seconds) in reading strip</a:t>
            </a:r>
          </a:p>
          <a:p>
            <a:pPr eaLnBrk="1" hangingPunct="1">
              <a:lnSpc>
                <a:spcPct val="90000"/>
              </a:lnSpc>
            </a:pPr>
            <a:r>
              <a:rPr lang="en-US" dirty="0" smtClean="0"/>
              <a:t>Reinforces if student speaks</a:t>
            </a:r>
          </a:p>
          <a:p>
            <a:pPr eaLnBrk="1" hangingPunct="1">
              <a:lnSpc>
                <a:spcPct val="90000"/>
              </a:lnSpc>
            </a:pPr>
            <a:r>
              <a:rPr lang="en-US" dirty="0" smtClean="0"/>
              <a:t>Avoids verbal prompting</a:t>
            </a:r>
          </a:p>
          <a:p>
            <a:pPr eaLnBrk="1" hangingPunct="1">
              <a:lnSpc>
                <a:spcPct val="90000"/>
              </a:lnSpc>
            </a:pPr>
            <a:r>
              <a:rPr lang="en-US" dirty="0" smtClean="0"/>
              <a:t>Conducts error correction for incorrect picture sequence</a:t>
            </a:r>
          </a:p>
          <a:p>
            <a:pPr eaLnBrk="1" hangingPunct="1">
              <a:lnSpc>
                <a:spcPct val="90000"/>
              </a:lnSpc>
            </a:pPr>
            <a:r>
              <a:rPr lang="en-US" dirty="0" smtClean="0"/>
              <a:t>Organizes communication book appropriately</a:t>
            </a:r>
          </a:p>
          <a:p>
            <a:pPr eaLnBrk="1" hangingPunct="1">
              <a:lnSpc>
                <a:spcPct val="90000"/>
              </a:lnSpc>
            </a:pPr>
            <a:r>
              <a:rPr lang="en-US" dirty="0" smtClean="0"/>
              <a:t>Does not insist on speech imitation/drill during PECS</a:t>
            </a:r>
          </a:p>
          <a:p>
            <a:pPr eaLnBrk="1" hangingPunct="1">
              <a:lnSpc>
                <a:spcPct val="90000"/>
              </a:lnSpc>
            </a:pPr>
            <a:r>
              <a:rPr lang="en-US" dirty="0" smtClean="0"/>
              <a:t>Create opportunities throughout the day for spontaneous requesting</a:t>
            </a:r>
          </a:p>
          <a:p>
            <a:pPr eaLnBrk="1" hangingPunct="1">
              <a:lnSpc>
                <a:spcPct val="90000"/>
              </a:lnSpc>
            </a:pPr>
            <a:r>
              <a:rPr lang="en-US" dirty="0" smtClean="0"/>
              <a:t>Simplify some aspects of the lesson while teaching new behaviors, then reincorporate</a:t>
            </a:r>
          </a:p>
        </p:txBody>
      </p:sp>
    </p:spTree>
    <p:extLst>
      <p:ext uri="{BB962C8B-B14F-4D97-AF65-F5344CB8AC3E}">
        <p14:creationId xmlns="" xmlns:p14="http://schemas.microsoft.com/office/powerpoint/2010/main" val="6522492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After Phase 4</a:t>
            </a:r>
          </a:p>
        </p:txBody>
      </p:sp>
      <p:sp>
        <p:nvSpPr>
          <p:cNvPr id="26627" name="Rectangle 3"/>
          <p:cNvSpPr>
            <a:spLocks noGrp="1" noChangeArrowheads="1"/>
          </p:cNvSpPr>
          <p:nvPr>
            <p:ph type="body" idx="1"/>
          </p:nvPr>
        </p:nvSpPr>
        <p:spPr/>
        <p:txBody>
          <a:bodyPr/>
          <a:lstStyle/>
          <a:p>
            <a:pPr eaLnBrk="1" hangingPunct="1"/>
            <a:r>
              <a:rPr lang="en-US" smtClean="0"/>
              <a:t>At the same time, add more vocabulary and progress to Phase 5.</a:t>
            </a:r>
          </a:p>
          <a:p>
            <a:pPr eaLnBrk="1" hangingPunct="1"/>
            <a:r>
              <a:rPr lang="en-US" smtClean="0"/>
              <a:t>Attributes are excellent to incorporate into a student’s vocabulary.  They can be included in the sentence strip.</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762000" y="457200"/>
            <a:ext cx="7024744" cy="1143000"/>
          </a:xfrm>
        </p:spPr>
        <p:txBody>
          <a:bodyPr/>
          <a:lstStyle/>
          <a:p>
            <a:pPr eaLnBrk="1" hangingPunct="1">
              <a:defRPr/>
            </a:pPr>
            <a:r>
              <a:rPr lang="en-US" b="1" dirty="0" smtClean="0"/>
              <a:t>Phase 4 of 6</a:t>
            </a:r>
          </a:p>
        </p:txBody>
      </p:sp>
      <p:sp>
        <p:nvSpPr>
          <p:cNvPr id="60419" name="Rectangle 3"/>
          <p:cNvSpPr>
            <a:spLocks noGrp="1" noChangeArrowheads="1"/>
          </p:cNvSpPr>
          <p:nvPr>
            <p:ph idx="1"/>
          </p:nvPr>
        </p:nvSpPr>
        <p:spPr>
          <a:xfrm>
            <a:off x="1066800" y="1600200"/>
            <a:ext cx="6777317" cy="3508977"/>
          </a:xfrm>
        </p:spPr>
        <p:txBody>
          <a:bodyPr>
            <a:normAutofit lnSpcReduction="10000"/>
          </a:bodyPr>
          <a:lstStyle/>
          <a:p>
            <a:pPr eaLnBrk="1" hangingPunct="1">
              <a:defRPr/>
            </a:pPr>
            <a:r>
              <a:rPr lang="en-US" dirty="0" smtClean="0"/>
              <a:t>After student can quickly and easily choose between pictures and make spontaneous requests with different people can focus on Sentence Strips.</a:t>
            </a:r>
          </a:p>
          <a:p>
            <a:pPr eaLnBrk="1" hangingPunct="1">
              <a:defRPr/>
            </a:pPr>
            <a:r>
              <a:rPr lang="en-US" dirty="0" smtClean="0"/>
              <a:t>Start with “I want”</a:t>
            </a:r>
          </a:p>
          <a:p>
            <a:pPr eaLnBrk="1" hangingPunct="1">
              <a:defRPr/>
            </a:pPr>
            <a:r>
              <a:rPr lang="en-US" dirty="0" smtClean="0"/>
              <a:t>Attach pictures to sentence strip and exchange entire strip</a:t>
            </a:r>
          </a:p>
          <a:p>
            <a:pPr eaLnBrk="1" hangingPunct="1">
              <a:buFontTx/>
              <a:buNone/>
              <a:defRPr/>
            </a:pPr>
            <a:endParaRPr lang="en-US" dirty="0" smtClean="0"/>
          </a:p>
        </p:txBody>
      </p:sp>
      <p:pic>
        <p:nvPicPr>
          <p:cNvPr id="11268" name="Picture 4" descr="sentence strip"/>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66800" y="5410200"/>
            <a:ext cx="1905000" cy="1238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9" name="Picture 5" descr="book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72000" y="4953000"/>
            <a:ext cx="2209800" cy="160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81000"/>
            <a:ext cx="7024744" cy="1143000"/>
          </a:xfrm>
        </p:spPr>
        <p:txBody>
          <a:bodyPr/>
          <a:lstStyle/>
          <a:p>
            <a:pPr eaLnBrk="1" hangingPunct="1"/>
            <a:r>
              <a:rPr lang="en-US" dirty="0" smtClean="0"/>
              <a:t>Phase 3</a:t>
            </a:r>
          </a:p>
        </p:txBody>
      </p:sp>
      <p:sp>
        <p:nvSpPr>
          <p:cNvPr id="19459" name="Rectangle 3"/>
          <p:cNvSpPr>
            <a:spLocks noGrp="1" noChangeArrowheads="1"/>
          </p:cNvSpPr>
          <p:nvPr>
            <p:ph type="body" idx="1"/>
          </p:nvPr>
        </p:nvSpPr>
        <p:spPr>
          <a:xfrm>
            <a:off x="533400" y="1524000"/>
            <a:ext cx="7924800" cy="5181600"/>
          </a:xfrm>
        </p:spPr>
        <p:txBody>
          <a:bodyPr>
            <a:normAutofit/>
          </a:bodyPr>
          <a:lstStyle/>
          <a:p>
            <a:pPr eaLnBrk="1" hangingPunct="1">
              <a:lnSpc>
                <a:spcPct val="90000"/>
              </a:lnSpc>
            </a:pPr>
            <a:r>
              <a:rPr lang="en-US" sz="2000" dirty="0" smtClean="0"/>
              <a:t>By stage 3, student should be socially using pictures to harness the power of communication</a:t>
            </a:r>
          </a:p>
          <a:p>
            <a:pPr eaLnBrk="1" hangingPunct="1">
              <a:lnSpc>
                <a:spcPct val="90000"/>
              </a:lnSpc>
            </a:pPr>
            <a:r>
              <a:rPr lang="en-US" sz="2000" dirty="0" smtClean="0"/>
              <a:t>No verbal prompts</a:t>
            </a:r>
          </a:p>
          <a:p>
            <a:pPr eaLnBrk="1" hangingPunct="1">
              <a:lnSpc>
                <a:spcPct val="90000"/>
              </a:lnSpc>
            </a:pPr>
            <a:r>
              <a:rPr lang="en-US" sz="2000" dirty="0" smtClean="0"/>
              <a:t>Use a variety of trainers</a:t>
            </a:r>
          </a:p>
          <a:p>
            <a:pPr eaLnBrk="1" hangingPunct="1">
              <a:lnSpc>
                <a:spcPct val="90000"/>
              </a:lnSpc>
            </a:pPr>
            <a:r>
              <a:rPr lang="en-US" sz="2000" dirty="0" smtClean="0"/>
              <a:t>Create opportunities for functional communication throughout the day</a:t>
            </a:r>
          </a:p>
          <a:p>
            <a:pPr eaLnBrk="1" hangingPunct="1">
              <a:lnSpc>
                <a:spcPct val="90000"/>
              </a:lnSpc>
            </a:pPr>
            <a:r>
              <a:rPr lang="en-US" sz="2000" dirty="0" smtClean="0"/>
              <a:t>Vary positions of 2 pictures on the board/book until discrimination is mastered</a:t>
            </a:r>
          </a:p>
          <a:p>
            <a:pPr lvl="1" eaLnBrk="1" hangingPunct="1">
              <a:lnSpc>
                <a:spcPct val="90000"/>
              </a:lnSpc>
            </a:pPr>
            <a:r>
              <a:rPr lang="en-US" sz="2000" dirty="0" smtClean="0"/>
              <a:t>Highly preferred vs. non-preferred</a:t>
            </a:r>
          </a:p>
          <a:p>
            <a:pPr lvl="1" eaLnBrk="1" hangingPunct="1">
              <a:lnSpc>
                <a:spcPct val="90000"/>
              </a:lnSpc>
            </a:pPr>
            <a:r>
              <a:rPr lang="en-US" sz="2000" dirty="0" smtClean="0"/>
              <a:t>Highly preferred vs. highly preferred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533400" y="381000"/>
            <a:ext cx="7024744" cy="1143000"/>
          </a:xfrm>
        </p:spPr>
        <p:txBody>
          <a:bodyPr/>
          <a:lstStyle/>
          <a:p>
            <a:pPr eaLnBrk="1" hangingPunct="1">
              <a:defRPr/>
            </a:pPr>
            <a:r>
              <a:rPr lang="en-US" b="1" dirty="0" smtClean="0"/>
              <a:t>Phase 5 and 6</a:t>
            </a:r>
          </a:p>
        </p:txBody>
      </p:sp>
      <p:sp>
        <p:nvSpPr>
          <p:cNvPr id="62467" name="Rectangle 3"/>
          <p:cNvSpPr>
            <a:spLocks noGrp="1" noChangeArrowheads="1"/>
          </p:cNvSpPr>
          <p:nvPr>
            <p:ph idx="1"/>
          </p:nvPr>
        </p:nvSpPr>
        <p:spPr>
          <a:xfrm>
            <a:off x="914400" y="1600200"/>
            <a:ext cx="6777317" cy="3508977"/>
          </a:xfrm>
        </p:spPr>
        <p:txBody>
          <a:bodyPr/>
          <a:lstStyle/>
          <a:p>
            <a:pPr eaLnBrk="1" hangingPunct="1">
              <a:defRPr/>
            </a:pPr>
            <a:r>
              <a:rPr lang="en-US" dirty="0" smtClean="0"/>
              <a:t>Occur simultaneously </a:t>
            </a:r>
          </a:p>
          <a:p>
            <a:pPr eaLnBrk="1" hangingPunct="1">
              <a:defRPr/>
            </a:pPr>
            <a:r>
              <a:rPr lang="en-US" dirty="0" smtClean="0"/>
              <a:t>Focus on different extensions of words being added</a:t>
            </a:r>
          </a:p>
          <a:p>
            <a:pPr eaLnBrk="1" hangingPunct="1">
              <a:defRPr/>
            </a:pPr>
            <a:r>
              <a:rPr lang="en-US" dirty="0" smtClean="0"/>
              <a:t>Add more pictures to book</a:t>
            </a:r>
          </a:p>
          <a:p>
            <a:pPr eaLnBrk="1" hangingPunct="1">
              <a:defRPr/>
            </a:pPr>
            <a:r>
              <a:rPr lang="en-US" dirty="0" smtClean="0"/>
              <a:t>Use more items, “I see,” “I hear,” “I feel,” “I smell,” etc.</a:t>
            </a:r>
          </a:p>
          <a:p>
            <a:pPr eaLnBrk="1" hangingPunct="1">
              <a:buFontTx/>
              <a:buNone/>
              <a:defRPr/>
            </a:pPr>
            <a:endParaRPr lang="en-US" dirty="0" smtClean="0"/>
          </a:p>
        </p:txBody>
      </p:sp>
      <p:pic>
        <p:nvPicPr>
          <p:cNvPr id="12292" name="Picture 4" descr="Pecs book"/>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567113" y="4648200"/>
            <a:ext cx="1717675"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r>
              <a:rPr lang="en-US" smtClean="0"/>
              <a:t>Phase 5 Responding to, “What do you want?”</a:t>
            </a:r>
          </a:p>
        </p:txBody>
      </p:sp>
      <p:sp>
        <p:nvSpPr>
          <p:cNvPr id="27651" name="Rectangle 3"/>
          <p:cNvSpPr>
            <a:spLocks noGrp="1" noChangeArrowheads="1"/>
          </p:cNvSpPr>
          <p:nvPr>
            <p:ph type="body" idx="1"/>
          </p:nvPr>
        </p:nvSpPr>
        <p:spPr/>
        <p:txBody>
          <a:bodyPr/>
          <a:lstStyle/>
          <a:p>
            <a:pPr eaLnBrk="1" hangingPunct="1"/>
            <a:r>
              <a:rPr lang="en-US" smtClean="0"/>
              <a:t>Terminal Objective: The student spontaneously requests a variety of items and answers the question, “What do you want?”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304800"/>
            <a:ext cx="7024744" cy="1143000"/>
          </a:xfrm>
          <a:solidFill>
            <a:schemeClr val="bg1"/>
          </a:solidFill>
        </p:spPr>
        <p:txBody>
          <a:bodyPr/>
          <a:lstStyle/>
          <a:p>
            <a:pPr eaLnBrk="1" hangingPunct="1"/>
            <a:r>
              <a:rPr lang="en-US" dirty="0" smtClean="0"/>
              <a:t>Phase 5</a:t>
            </a:r>
          </a:p>
        </p:txBody>
      </p:sp>
      <p:sp>
        <p:nvSpPr>
          <p:cNvPr id="28675" name="Rectangle 3"/>
          <p:cNvSpPr>
            <a:spLocks noGrp="1" noChangeArrowheads="1"/>
          </p:cNvSpPr>
          <p:nvPr>
            <p:ph type="body" idx="1"/>
          </p:nvPr>
        </p:nvSpPr>
        <p:spPr>
          <a:xfrm>
            <a:off x="533400" y="1600200"/>
            <a:ext cx="8153400" cy="5029200"/>
          </a:xfrm>
        </p:spPr>
        <p:txBody>
          <a:bodyPr>
            <a:normAutofit/>
          </a:bodyPr>
          <a:lstStyle/>
          <a:p>
            <a:pPr eaLnBrk="1" hangingPunct="1"/>
            <a:r>
              <a:rPr lang="en-US" sz="2800" dirty="0" smtClean="0"/>
              <a:t>Continue to verbally and tangibly reinforce each correct response</a:t>
            </a:r>
          </a:p>
          <a:p>
            <a:pPr eaLnBrk="1" hangingPunct="1"/>
            <a:r>
              <a:rPr lang="en-US" sz="2800" dirty="0" smtClean="0"/>
              <a:t>Use “delayed prompting” during this phase</a:t>
            </a:r>
          </a:p>
          <a:p>
            <a:pPr eaLnBrk="1" hangingPunct="1"/>
            <a:r>
              <a:rPr lang="en-US" sz="2800" dirty="0" smtClean="0"/>
              <a:t>Create opportunities to answer “What do you want” and to spontaneously request</a:t>
            </a:r>
          </a:p>
          <a:p>
            <a:pPr eaLnBrk="1" hangingPunct="1"/>
            <a:r>
              <a:rPr lang="en-US" sz="2800" dirty="0" smtClean="0"/>
              <a:t>Continue creating multiple communicative opportunities throughout the day.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7024744" cy="1143000"/>
          </a:xfrm>
        </p:spPr>
        <p:txBody>
          <a:bodyPr>
            <a:normAutofit/>
          </a:bodyPr>
          <a:lstStyle/>
          <a:p>
            <a:pPr eaLnBrk="1" hangingPunct="1"/>
            <a:r>
              <a:rPr lang="en-US" dirty="0" smtClean="0"/>
              <a:t>Phase 5: Practical Application</a:t>
            </a:r>
          </a:p>
        </p:txBody>
      </p:sp>
      <p:sp>
        <p:nvSpPr>
          <p:cNvPr id="29699" name="Rectangle 3"/>
          <p:cNvSpPr>
            <a:spLocks noGrp="1" noChangeArrowheads="1"/>
          </p:cNvSpPr>
          <p:nvPr>
            <p:ph type="body" sz="half" idx="4294967295"/>
          </p:nvPr>
        </p:nvSpPr>
        <p:spPr>
          <a:xfrm>
            <a:off x="457200" y="1981200"/>
            <a:ext cx="7772399" cy="4419600"/>
          </a:xfrm>
          <a:prstGeom prst="rect">
            <a:avLst/>
          </a:prstGeom>
        </p:spPr>
        <p:txBody>
          <a:bodyPr>
            <a:normAutofit fontScale="92500" lnSpcReduction="10000"/>
          </a:bodyPr>
          <a:lstStyle/>
          <a:p>
            <a:pPr algn="ctr" eaLnBrk="1" hangingPunct="1">
              <a:lnSpc>
                <a:spcPct val="90000"/>
              </a:lnSpc>
              <a:buFont typeface="Wingdings" pitchFamily="2" charset="2"/>
              <a:buNone/>
            </a:pPr>
            <a:r>
              <a:rPr lang="en-US" dirty="0" smtClean="0"/>
              <a:t>Communicative Partner’s Responsibilities</a:t>
            </a:r>
          </a:p>
          <a:p>
            <a:pPr eaLnBrk="1" hangingPunct="1">
              <a:lnSpc>
                <a:spcPct val="90000"/>
              </a:lnSpc>
              <a:buFont typeface="Wingdings" pitchFamily="2" charset="2"/>
              <a:buNone/>
            </a:pPr>
            <a:endParaRPr lang="en-US" dirty="0" smtClean="0"/>
          </a:p>
          <a:p>
            <a:pPr eaLnBrk="1" hangingPunct="1">
              <a:lnSpc>
                <a:spcPct val="90000"/>
              </a:lnSpc>
            </a:pPr>
            <a:r>
              <a:rPr lang="en-US" dirty="0" smtClean="0"/>
              <a:t>Uses delayed prompting to teach “What do you want?”</a:t>
            </a:r>
          </a:p>
          <a:p>
            <a:pPr eaLnBrk="1" hangingPunct="1">
              <a:lnSpc>
                <a:spcPct val="90000"/>
              </a:lnSpc>
            </a:pPr>
            <a:r>
              <a:rPr lang="en-US" dirty="0" smtClean="0"/>
              <a:t>Uses differential reinforcement if student “beats” the second prompt</a:t>
            </a:r>
          </a:p>
          <a:p>
            <a:pPr eaLnBrk="1" hangingPunct="1">
              <a:lnSpc>
                <a:spcPct val="90000"/>
              </a:lnSpc>
            </a:pPr>
            <a:r>
              <a:rPr lang="en-US" dirty="0" smtClean="0"/>
              <a:t>Reinforces new behavior within ½ second</a:t>
            </a:r>
          </a:p>
          <a:p>
            <a:pPr eaLnBrk="1" hangingPunct="1">
              <a:lnSpc>
                <a:spcPct val="90000"/>
              </a:lnSpc>
            </a:pPr>
            <a:r>
              <a:rPr lang="en-US" dirty="0" smtClean="0"/>
              <a:t>Creates multiple opportunities for spontaneously requesting AND answering, “What do you want?” within the same lesson</a:t>
            </a:r>
            <a:r>
              <a:rPr lang="en-US" sz="1800" dirty="0" smtClean="0"/>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Phase 6 Commenting</a:t>
            </a:r>
          </a:p>
        </p:txBody>
      </p:sp>
      <p:sp>
        <p:nvSpPr>
          <p:cNvPr id="30723" name="Rectangle 3"/>
          <p:cNvSpPr>
            <a:spLocks noGrp="1" noChangeArrowheads="1"/>
          </p:cNvSpPr>
          <p:nvPr>
            <p:ph type="body" idx="1"/>
          </p:nvPr>
        </p:nvSpPr>
        <p:spPr/>
        <p:txBody>
          <a:bodyPr/>
          <a:lstStyle/>
          <a:p>
            <a:pPr eaLnBrk="1" hangingPunct="1"/>
            <a:r>
              <a:rPr lang="en-US" smtClean="0"/>
              <a:t>Terminal Objective: The student answers “What do you want?” “What do you see?” “What do you have?” “What do you hear?” and “What is it?” and spontaneously requests and comments.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152400"/>
            <a:ext cx="7024744" cy="1143000"/>
          </a:xfrm>
          <a:solidFill>
            <a:schemeClr val="bg1"/>
          </a:solidFill>
        </p:spPr>
        <p:txBody>
          <a:bodyPr/>
          <a:lstStyle/>
          <a:p>
            <a:pPr eaLnBrk="1" hangingPunct="1"/>
            <a:r>
              <a:rPr lang="en-US" dirty="0" smtClean="0"/>
              <a:t>Phase 6</a:t>
            </a:r>
          </a:p>
        </p:txBody>
      </p:sp>
      <p:sp>
        <p:nvSpPr>
          <p:cNvPr id="31747" name="Rectangle 3"/>
          <p:cNvSpPr>
            <a:spLocks noGrp="1" noChangeArrowheads="1"/>
          </p:cNvSpPr>
          <p:nvPr>
            <p:ph type="body" idx="1"/>
          </p:nvPr>
        </p:nvSpPr>
        <p:spPr>
          <a:xfrm>
            <a:off x="228600" y="1447800"/>
            <a:ext cx="8534400" cy="5257800"/>
          </a:xfrm>
          <a:solidFill>
            <a:schemeClr val="bg1"/>
          </a:solidFill>
        </p:spPr>
        <p:txBody>
          <a:bodyPr>
            <a:normAutofit/>
          </a:bodyPr>
          <a:lstStyle/>
          <a:p>
            <a:pPr eaLnBrk="1" hangingPunct="1">
              <a:lnSpc>
                <a:spcPct val="90000"/>
              </a:lnSpc>
            </a:pPr>
            <a:r>
              <a:rPr lang="en-US" sz="2800" dirty="0" smtClean="0"/>
              <a:t>Reinforce each communicative act appropriately</a:t>
            </a:r>
          </a:p>
          <a:p>
            <a:pPr eaLnBrk="1" hangingPunct="1">
              <a:lnSpc>
                <a:spcPct val="90000"/>
              </a:lnSpc>
            </a:pPr>
            <a:r>
              <a:rPr lang="en-US" sz="2800" dirty="0" smtClean="0"/>
              <a:t>Use delayed prompting to train responses to each new question during this phase</a:t>
            </a:r>
          </a:p>
          <a:p>
            <a:pPr eaLnBrk="1" hangingPunct="1">
              <a:lnSpc>
                <a:spcPct val="90000"/>
              </a:lnSpc>
            </a:pPr>
            <a:r>
              <a:rPr lang="en-US" sz="2800" dirty="0" smtClean="0"/>
              <a:t>Use discrimination training to teach discrimination between sentence-starter icons</a:t>
            </a:r>
          </a:p>
          <a:p>
            <a:pPr eaLnBrk="1" hangingPunct="1">
              <a:lnSpc>
                <a:spcPct val="90000"/>
              </a:lnSpc>
            </a:pPr>
            <a:r>
              <a:rPr lang="en-US" sz="2800" dirty="0" smtClean="0"/>
              <a:t>Create at least 30 opportunities per day for the student to request or comment during functional activities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27"/>
          <p:cNvSpPr>
            <a:spLocks noGrp="1" noChangeArrowheads="1"/>
          </p:cNvSpPr>
          <p:nvPr>
            <p:ph type="body" idx="1"/>
          </p:nvPr>
        </p:nvSpPr>
        <p:spPr>
          <a:xfrm>
            <a:off x="762000" y="838200"/>
            <a:ext cx="7696200" cy="4994429"/>
          </a:xfrm>
        </p:spPr>
        <p:txBody>
          <a:bodyPr>
            <a:normAutofit/>
          </a:bodyPr>
          <a:lstStyle/>
          <a:p>
            <a:pPr eaLnBrk="1" hangingPunct="1"/>
            <a:r>
              <a:rPr lang="en-US" sz="2800" dirty="0" smtClean="0"/>
              <a:t>Pyramid approach</a:t>
            </a:r>
          </a:p>
          <a:p>
            <a:pPr lvl="1" eaLnBrk="1" hangingPunct="1"/>
            <a:r>
              <a:rPr lang="en-US" sz="2400" dirty="0" smtClean="0"/>
              <a:t>Start with basic communication and work your way up! Words first, and then sentences.</a:t>
            </a:r>
          </a:p>
          <a:p>
            <a:pPr eaLnBrk="1" hangingPunct="1"/>
            <a:r>
              <a:rPr lang="en-US" sz="2800" dirty="0" smtClean="0"/>
              <a:t>Strongly correlated to Skinner’s behavioral theory (operant conditioning) involving an object and reinforcement</a:t>
            </a:r>
          </a:p>
          <a:p>
            <a:pPr eaLnBrk="1" hangingPunct="1"/>
            <a:r>
              <a:rPr lang="en-US" sz="2800" dirty="0" smtClean="0"/>
              <a:t>Population served: </a:t>
            </a:r>
            <a:r>
              <a:rPr lang="en-US" sz="2800" dirty="0" smtClean="0">
                <a:latin typeface="Comic Sans MS" pitchFamily="66" charset="0"/>
              </a:rPr>
              <a:t>PECS can be used with children or adults who are not yet initiating requests, comments, etc. </a:t>
            </a:r>
            <a:endParaRPr lang="en-US" sz="2800" dirty="0" smtClean="0">
              <a:latin typeface="Verdana" pitchFamily="34" charset="0"/>
            </a:endParaRPr>
          </a:p>
          <a:p>
            <a:pPr eaLnBrk="1" hangingPunct="1"/>
            <a:endParaRPr lang="en-US" sz="28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04800" y="304800"/>
            <a:ext cx="7024744" cy="1143000"/>
          </a:xfrm>
          <a:solidFill>
            <a:schemeClr val="bg1"/>
          </a:solidFill>
        </p:spPr>
        <p:txBody>
          <a:bodyPr>
            <a:normAutofit/>
          </a:bodyPr>
          <a:lstStyle/>
          <a:p>
            <a:pPr eaLnBrk="1" hangingPunct="1"/>
            <a:r>
              <a:rPr lang="en-US" dirty="0" smtClean="0"/>
              <a:t>Phase 6 Practical Application</a:t>
            </a:r>
          </a:p>
        </p:txBody>
      </p:sp>
      <p:sp>
        <p:nvSpPr>
          <p:cNvPr id="32771" name="Rectangle 3"/>
          <p:cNvSpPr>
            <a:spLocks noGrp="1" noChangeArrowheads="1"/>
          </p:cNvSpPr>
          <p:nvPr>
            <p:ph type="body" sz="half" idx="4294967295"/>
          </p:nvPr>
        </p:nvSpPr>
        <p:spPr>
          <a:xfrm>
            <a:off x="228600" y="1676400"/>
            <a:ext cx="8229600" cy="4419600"/>
          </a:xfrm>
          <a:prstGeom prst="rect">
            <a:avLst/>
          </a:prstGeom>
          <a:solidFill>
            <a:schemeClr val="bg1"/>
          </a:solidFill>
        </p:spPr>
        <p:txBody>
          <a:bodyPr/>
          <a:lstStyle/>
          <a:p>
            <a:pPr algn="ctr" eaLnBrk="1" hangingPunct="1">
              <a:buFont typeface="Wingdings" pitchFamily="2" charset="2"/>
              <a:buNone/>
            </a:pPr>
            <a:r>
              <a:rPr lang="en-US" sz="3200" dirty="0" smtClean="0"/>
              <a:t>Communicative Partner’s Responsibilities</a:t>
            </a:r>
          </a:p>
          <a:p>
            <a:pPr eaLnBrk="1" hangingPunct="1">
              <a:buFont typeface="Wingdings" pitchFamily="2" charset="2"/>
              <a:buNone/>
            </a:pPr>
            <a:endParaRPr lang="en-US" sz="3200" dirty="0" smtClean="0"/>
          </a:p>
          <a:p>
            <a:pPr eaLnBrk="1" hangingPunct="1"/>
            <a:r>
              <a:rPr lang="en-US" sz="3200" dirty="0" smtClean="0"/>
              <a:t>Facilitate communication</a:t>
            </a:r>
          </a:p>
          <a:p>
            <a:pPr eaLnBrk="1" hangingPunct="1"/>
            <a:r>
              <a:rPr lang="en-US" sz="3200" dirty="0" smtClean="0"/>
              <a:t>Think of some activities that can involve special sets of PECS pictures</a:t>
            </a:r>
          </a:p>
          <a:p>
            <a:pPr eaLnBrk="1" hangingPunct="1"/>
            <a:r>
              <a:rPr lang="en-US" sz="3200" dirty="0" smtClean="0"/>
              <a:t>Make use of PECS as natural as possible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mtClean="0"/>
              <a:t>Benefits</a:t>
            </a:r>
          </a:p>
        </p:txBody>
      </p:sp>
      <p:sp>
        <p:nvSpPr>
          <p:cNvPr id="50179" name="Rectangle 3"/>
          <p:cNvSpPr>
            <a:spLocks noGrp="1" noChangeArrowheads="1"/>
          </p:cNvSpPr>
          <p:nvPr>
            <p:ph idx="1"/>
          </p:nvPr>
        </p:nvSpPr>
        <p:spPr/>
        <p:txBody>
          <a:bodyPr/>
          <a:lstStyle/>
          <a:p>
            <a:pPr eaLnBrk="1" hangingPunct="1">
              <a:defRPr/>
            </a:pPr>
            <a:r>
              <a:rPr lang="en-US" smtClean="0"/>
              <a:t>It’s Visual!!!</a:t>
            </a:r>
          </a:p>
          <a:p>
            <a:pPr eaLnBrk="1" hangingPunct="1">
              <a:defRPr/>
            </a:pPr>
            <a:r>
              <a:rPr lang="en-US" smtClean="0"/>
              <a:t>Pictures are universally understood</a:t>
            </a:r>
            <a:r>
              <a:rPr lang="en-US" smtClean="0">
                <a:sym typeface="Wingdings" pitchFamily="2" charset="2"/>
              </a:rPr>
              <a:t>  </a:t>
            </a:r>
          </a:p>
          <a:p>
            <a:pPr eaLnBrk="1" hangingPunct="1">
              <a:defRPr/>
            </a:pPr>
            <a:r>
              <a:rPr lang="en-US" smtClean="0">
                <a:sym typeface="Wingdings" pitchFamily="2" charset="2"/>
              </a:rPr>
              <a:t>May assist a verbal child in organization of language</a:t>
            </a:r>
          </a:p>
          <a:p>
            <a:pPr eaLnBrk="1" hangingPunct="1">
              <a:defRPr/>
            </a:pPr>
            <a:r>
              <a:rPr lang="en-US" smtClean="0">
                <a:sym typeface="Wingdings" pitchFamily="2" charset="2"/>
              </a:rPr>
              <a:t>Follows a systematic approach</a:t>
            </a:r>
          </a:p>
          <a:p>
            <a:pPr eaLnBrk="1" hangingPunct="1">
              <a:defRPr/>
            </a:pPr>
            <a:r>
              <a:rPr lang="en-US" smtClean="0">
                <a:sym typeface="Wingdings" pitchFamily="2" charset="2"/>
              </a:rPr>
              <a:t>Progresses through several “phases”</a:t>
            </a:r>
          </a:p>
          <a:p>
            <a:pPr eaLnBrk="1" hangingPunct="1">
              <a:defRPr/>
            </a:pPr>
            <a:r>
              <a:rPr lang="en-US" smtClean="0">
                <a:sym typeface="Wingdings" pitchFamily="2" charset="2"/>
              </a:rPr>
              <a:t>Can be transferred into a variety of settings</a:t>
            </a: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09600" y="152400"/>
            <a:ext cx="7024744" cy="1143000"/>
          </a:xfrm>
        </p:spPr>
        <p:txBody>
          <a:bodyPr/>
          <a:lstStyle/>
          <a:p>
            <a:pPr eaLnBrk="1" hangingPunct="1">
              <a:defRPr/>
            </a:pPr>
            <a:r>
              <a:rPr lang="en-US" b="1" dirty="0" smtClean="0"/>
              <a:t>Picture Symbols</a:t>
            </a:r>
          </a:p>
        </p:txBody>
      </p:sp>
      <p:sp>
        <p:nvSpPr>
          <p:cNvPr id="51203" name="Rectangle 3"/>
          <p:cNvSpPr>
            <a:spLocks noGrp="1" noChangeArrowheads="1"/>
          </p:cNvSpPr>
          <p:nvPr>
            <p:ph idx="1"/>
          </p:nvPr>
        </p:nvSpPr>
        <p:spPr>
          <a:xfrm>
            <a:off x="685800" y="1219200"/>
            <a:ext cx="7696200" cy="5181600"/>
          </a:xfrm>
        </p:spPr>
        <p:txBody>
          <a:bodyPr>
            <a:normAutofit/>
          </a:bodyPr>
          <a:lstStyle/>
          <a:p>
            <a:pPr eaLnBrk="1" hangingPunct="1">
              <a:defRPr/>
            </a:pPr>
            <a:r>
              <a:rPr lang="en-US" sz="2800" dirty="0" smtClean="0"/>
              <a:t>Three main “types” of pictures are used to exchange depending on the level the student is at</a:t>
            </a:r>
          </a:p>
          <a:p>
            <a:pPr lvl="1" eaLnBrk="1" hangingPunct="1">
              <a:defRPr/>
            </a:pPr>
            <a:r>
              <a:rPr lang="en-US" sz="2800" dirty="0" smtClean="0"/>
              <a:t>Actual Pictures (digital camera of specific items/objects)</a:t>
            </a:r>
          </a:p>
          <a:p>
            <a:pPr lvl="1" eaLnBrk="1" hangingPunct="1">
              <a:defRPr/>
            </a:pPr>
            <a:r>
              <a:rPr lang="en-US" sz="2800" dirty="0" smtClean="0"/>
              <a:t>TOBI’s (True Object Based Icons)</a:t>
            </a:r>
          </a:p>
          <a:p>
            <a:pPr lvl="2" eaLnBrk="1" hangingPunct="1">
              <a:defRPr/>
            </a:pPr>
            <a:r>
              <a:rPr lang="en-US" sz="2800" dirty="0" smtClean="0"/>
              <a:t>May be a picture of a sucker, but is cut in the same shape of the actual object</a:t>
            </a:r>
          </a:p>
          <a:p>
            <a:pPr lvl="1" eaLnBrk="1" hangingPunct="1">
              <a:defRPr/>
            </a:pPr>
            <a:r>
              <a:rPr lang="en-US" sz="2800" dirty="0" smtClean="0"/>
              <a:t>Boardmaker, or other line drawings</a:t>
            </a:r>
          </a:p>
          <a:p>
            <a:pPr lvl="1" eaLnBrk="1" hangingPunct="1">
              <a:defRPr/>
            </a:pPr>
            <a:r>
              <a:rPr lang="en-US" sz="2800" dirty="0" smtClean="0"/>
              <a:t>Can be done with objects</a:t>
            </a:r>
          </a:p>
          <a:p>
            <a:pPr lvl="1" eaLnBrk="1" hangingPunct="1">
              <a:defRPr/>
            </a:pPr>
            <a:endParaRPr lang="en-US" sz="2800" dirty="0" smtClean="0"/>
          </a:p>
          <a:p>
            <a:pPr lvl="1" eaLnBrk="1" hangingPunct="1">
              <a:defRPr/>
            </a:pPr>
            <a:endParaRPr lang="en-US" sz="2800" dirty="0" smtClean="0"/>
          </a:p>
          <a:p>
            <a:pPr lvl="1" eaLnBrk="1" hangingPunct="1">
              <a:buFontTx/>
              <a:buNone/>
              <a:defRPr/>
            </a:pPr>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533400"/>
            <a:ext cx="7024744" cy="1143000"/>
          </a:xfrm>
        </p:spPr>
        <p:txBody>
          <a:bodyPr/>
          <a:lstStyle/>
          <a:p>
            <a:pPr eaLnBrk="1" hangingPunct="1">
              <a:defRPr/>
            </a:pPr>
            <a:r>
              <a:rPr lang="en-US" b="1" dirty="0" smtClean="0"/>
              <a:t>Words</a:t>
            </a:r>
          </a:p>
        </p:txBody>
      </p:sp>
      <p:sp>
        <p:nvSpPr>
          <p:cNvPr id="52227" name="Rectangle 3"/>
          <p:cNvSpPr>
            <a:spLocks noGrp="1" noChangeArrowheads="1"/>
          </p:cNvSpPr>
          <p:nvPr>
            <p:ph idx="1"/>
          </p:nvPr>
        </p:nvSpPr>
        <p:spPr>
          <a:xfrm>
            <a:off x="609600" y="1828800"/>
            <a:ext cx="7924800" cy="4003829"/>
          </a:xfrm>
        </p:spPr>
        <p:txBody>
          <a:bodyPr>
            <a:noAutofit/>
          </a:bodyPr>
          <a:lstStyle/>
          <a:p>
            <a:pPr eaLnBrk="1" hangingPunct="1">
              <a:defRPr/>
            </a:pPr>
            <a:r>
              <a:rPr lang="en-US" sz="3600" dirty="0" smtClean="0"/>
              <a:t>It is beneficial to have words underneath pictures </a:t>
            </a:r>
          </a:p>
          <a:p>
            <a:pPr eaLnBrk="1" hangingPunct="1">
              <a:defRPr/>
            </a:pPr>
            <a:r>
              <a:rPr lang="en-US" sz="3600" dirty="0" smtClean="0"/>
              <a:t>Transition to words for students needing assistance with organization or structure (and are “readers”)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Preparing for PECS</a:t>
            </a:r>
          </a:p>
        </p:txBody>
      </p:sp>
      <p:sp>
        <p:nvSpPr>
          <p:cNvPr id="7171" name="Rectangle 3"/>
          <p:cNvSpPr>
            <a:spLocks noGrp="1" noChangeArrowheads="1"/>
          </p:cNvSpPr>
          <p:nvPr>
            <p:ph type="body" idx="1"/>
          </p:nvPr>
        </p:nvSpPr>
        <p:spPr/>
        <p:txBody>
          <a:bodyPr>
            <a:normAutofit lnSpcReduction="10000"/>
          </a:bodyPr>
          <a:lstStyle/>
          <a:p>
            <a:pPr eaLnBrk="1" hangingPunct="1">
              <a:lnSpc>
                <a:spcPct val="90000"/>
              </a:lnSpc>
            </a:pPr>
            <a:r>
              <a:rPr lang="en-US" sz="2800" smtClean="0"/>
              <a:t>Participants</a:t>
            </a:r>
          </a:p>
          <a:p>
            <a:pPr lvl="1" eaLnBrk="1" hangingPunct="1">
              <a:lnSpc>
                <a:spcPct val="90000"/>
              </a:lnSpc>
            </a:pPr>
            <a:r>
              <a:rPr lang="en-US" sz="2400" smtClean="0"/>
              <a:t>Student</a:t>
            </a:r>
          </a:p>
          <a:p>
            <a:pPr lvl="1" eaLnBrk="1" hangingPunct="1">
              <a:lnSpc>
                <a:spcPct val="90000"/>
              </a:lnSpc>
            </a:pPr>
            <a:r>
              <a:rPr lang="en-US" sz="2400" smtClean="0"/>
              <a:t>Communication Partner</a:t>
            </a:r>
            <a:r>
              <a:rPr lang="en-US" sz="2400" smtClean="0">
                <a:latin typeface="Papyrus" pitchFamily="66" charset="0"/>
              </a:rPr>
              <a:t> </a:t>
            </a:r>
            <a:endParaRPr lang="en-US" sz="2400" smtClean="0"/>
          </a:p>
          <a:p>
            <a:pPr lvl="1" eaLnBrk="1" hangingPunct="1">
              <a:lnSpc>
                <a:spcPct val="90000"/>
              </a:lnSpc>
            </a:pPr>
            <a:r>
              <a:rPr lang="en-US" sz="2400" smtClean="0"/>
              <a:t>Physical Prompter</a:t>
            </a:r>
          </a:p>
          <a:p>
            <a:pPr eaLnBrk="1" hangingPunct="1">
              <a:lnSpc>
                <a:spcPct val="90000"/>
              </a:lnSpc>
            </a:pPr>
            <a:r>
              <a:rPr lang="en-US" sz="2800" smtClean="0"/>
              <a:t>Reinforcers</a:t>
            </a:r>
          </a:p>
          <a:p>
            <a:pPr lvl="1" eaLnBrk="1" hangingPunct="1">
              <a:lnSpc>
                <a:spcPct val="90000"/>
              </a:lnSpc>
            </a:pPr>
            <a:r>
              <a:rPr lang="en-US" sz="2400" smtClean="0"/>
              <a:t>How to determine items of interest</a:t>
            </a:r>
          </a:p>
          <a:p>
            <a:pPr lvl="1" eaLnBrk="1" hangingPunct="1">
              <a:lnSpc>
                <a:spcPct val="90000"/>
              </a:lnSpc>
            </a:pPr>
            <a:r>
              <a:rPr lang="en-US" sz="2400" smtClean="0"/>
              <a:t>Variability</a:t>
            </a:r>
          </a:p>
          <a:p>
            <a:pPr eaLnBrk="1" hangingPunct="1">
              <a:lnSpc>
                <a:spcPct val="90000"/>
              </a:lnSpc>
            </a:pPr>
            <a:r>
              <a:rPr lang="en-US" sz="2800" smtClean="0"/>
              <a:t>Supplies (http://www.pyramidproducts.com/)</a:t>
            </a:r>
          </a:p>
          <a:p>
            <a:pPr lvl="1" eaLnBrk="1" hangingPunct="1">
              <a:lnSpc>
                <a:spcPct val="90000"/>
              </a:lnSpc>
            </a:pPr>
            <a:r>
              <a:rPr lang="en-US" sz="2400" smtClean="0"/>
              <a:t>Reinforcers</a:t>
            </a:r>
          </a:p>
          <a:p>
            <a:pPr lvl="1" eaLnBrk="1" hangingPunct="1">
              <a:lnSpc>
                <a:spcPct val="90000"/>
              </a:lnSpc>
            </a:pPr>
            <a:r>
              <a:rPr lang="en-US" sz="2400" smtClean="0"/>
              <a:t>Book with velcro</a:t>
            </a:r>
          </a:p>
          <a:p>
            <a:pPr lvl="1" eaLnBrk="1" hangingPunct="1">
              <a:lnSpc>
                <a:spcPct val="90000"/>
              </a:lnSpc>
            </a:pPr>
            <a:r>
              <a:rPr lang="en-US" sz="2400" smtClean="0"/>
              <a:t>Pictures with velcro (Boardmaker)</a:t>
            </a:r>
          </a:p>
        </p:txBody>
      </p:sp>
      <p:pic>
        <p:nvPicPr>
          <p:cNvPr id="7172" name="Picture 4" descr="C:\Documents and Settings\Owner\Desktop\PECS_in_actio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67400" y="1676400"/>
            <a:ext cx="2438400" cy="2222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Phases of PECS</a:t>
            </a:r>
          </a:p>
        </p:txBody>
      </p:sp>
      <p:sp>
        <p:nvSpPr>
          <p:cNvPr id="8195" name="Rectangle 3"/>
          <p:cNvSpPr>
            <a:spLocks noGrp="1" noChangeArrowheads="1"/>
          </p:cNvSpPr>
          <p:nvPr>
            <p:ph type="body" idx="1"/>
          </p:nvPr>
        </p:nvSpPr>
        <p:spPr/>
        <p:txBody>
          <a:bodyPr/>
          <a:lstStyle/>
          <a:p>
            <a:pPr eaLnBrk="1" hangingPunct="1"/>
            <a:r>
              <a:rPr lang="en-US" smtClean="0"/>
              <a:t>Follows the pyramid format on one stage building upon another.</a:t>
            </a:r>
          </a:p>
          <a:p>
            <a:pPr eaLnBrk="1" hangingPunct="1"/>
            <a:r>
              <a:rPr lang="en-US" smtClean="0"/>
              <a:t>Stages 1-6</a:t>
            </a:r>
          </a:p>
          <a:p>
            <a:pPr eaLnBrk="1" hangingPunct="1"/>
            <a:r>
              <a:rPr lang="en-US" smtClean="0"/>
              <a:t>Each stage has objectives and specific procedural guidelines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2189</Words>
  <Application>Microsoft Office PowerPoint</Application>
  <PresentationFormat>On-screen Show (4:3)</PresentationFormat>
  <Paragraphs>297</Paragraphs>
  <Slides>40</Slides>
  <Notes>7</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What is PECS</vt:lpstr>
      <vt:lpstr>Slide 4</vt:lpstr>
      <vt:lpstr>Benefits</vt:lpstr>
      <vt:lpstr>Picture Symbols</vt:lpstr>
      <vt:lpstr>Words</vt:lpstr>
      <vt:lpstr>Preparing for PECS</vt:lpstr>
      <vt:lpstr>Phases of PECS</vt:lpstr>
      <vt:lpstr>Phase 1  “How” to Communicate</vt:lpstr>
      <vt:lpstr>Phase 1</vt:lpstr>
      <vt:lpstr>Phase 1</vt:lpstr>
      <vt:lpstr>Phase 1</vt:lpstr>
      <vt:lpstr>Phase 1: Practical Application</vt:lpstr>
      <vt:lpstr>Phase 1 of 6</vt:lpstr>
      <vt:lpstr>Phase 2 Distance and Persistence</vt:lpstr>
      <vt:lpstr>Slide 17</vt:lpstr>
      <vt:lpstr>Phase 2: Introducing Variables</vt:lpstr>
      <vt:lpstr>Phase 2</vt:lpstr>
      <vt:lpstr>Phase 2: Practical Application</vt:lpstr>
      <vt:lpstr>Phase 2 of 6</vt:lpstr>
      <vt:lpstr>Phase 3: Picture Discrimination</vt:lpstr>
      <vt:lpstr>Phase 3</vt:lpstr>
      <vt:lpstr>Phase 3: Practical Application High vs. Distracter discrimination</vt:lpstr>
      <vt:lpstr>Phase 3 of 6</vt:lpstr>
      <vt:lpstr>Phase 3: Practical Application Multiple Preferred discrimination</vt:lpstr>
      <vt:lpstr>Phase 4: Sentence Structure</vt:lpstr>
      <vt:lpstr>Phase 4</vt:lpstr>
      <vt:lpstr>Phase 4: Practical Application</vt:lpstr>
      <vt:lpstr>Phase 4: Practical Application</vt:lpstr>
      <vt:lpstr>After Phase 4</vt:lpstr>
      <vt:lpstr>Phase 4 of 6</vt:lpstr>
      <vt:lpstr>Phase 3</vt:lpstr>
      <vt:lpstr>Phase 5 and 6</vt:lpstr>
      <vt:lpstr>Phase 5 Responding to, “What do you want?”</vt:lpstr>
      <vt:lpstr>Phase 5</vt:lpstr>
      <vt:lpstr>Phase 5: Practical Application</vt:lpstr>
      <vt:lpstr>Phase 6 Commenting</vt:lpstr>
      <vt:lpstr>Phase 6</vt:lpstr>
      <vt:lpstr>Phase 6 Practical Application</vt:lpstr>
    </vt:vector>
  </TitlesOfParts>
  <Company>EGPS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prakovic</dc:creator>
  <cp:lastModifiedBy>prakovic</cp:lastModifiedBy>
  <cp:revision>1</cp:revision>
  <dcterms:created xsi:type="dcterms:W3CDTF">2012-01-24T15:26:42Z</dcterms:created>
  <dcterms:modified xsi:type="dcterms:W3CDTF">2012-01-24T15:30:29Z</dcterms:modified>
</cp:coreProperties>
</file>